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2" r:id="rId2"/>
    <p:sldId id="267" r:id="rId3"/>
    <p:sldId id="268" r:id="rId4"/>
    <p:sldId id="269" r:id="rId5"/>
    <p:sldId id="280" r:id="rId6"/>
    <p:sldId id="282" r:id="rId7"/>
    <p:sldId id="283" r:id="rId8"/>
    <p:sldId id="289" r:id="rId9"/>
    <p:sldId id="291" r:id="rId10"/>
    <p:sldId id="293" r:id="rId11"/>
    <p:sldId id="292" r:id="rId12"/>
    <p:sldId id="288" r:id="rId13"/>
    <p:sldId id="297" r:id="rId14"/>
    <p:sldId id="321" r:id="rId15"/>
    <p:sldId id="322" r:id="rId16"/>
    <p:sldId id="323" r:id="rId17"/>
    <p:sldId id="320" r:id="rId18"/>
    <p:sldId id="324" r:id="rId19"/>
    <p:sldId id="294" r:id="rId20"/>
    <p:sldId id="325" r:id="rId21"/>
    <p:sldId id="313" r:id="rId22"/>
    <p:sldId id="298" r:id="rId23"/>
    <p:sldId id="300" r:id="rId24"/>
    <p:sldId id="299" r:id="rId25"/>
    <p:sldId id="302" r:id="rId26"/>
    <p:sldId id="301" r:id="rId27"/>
    <p:sldId id="295" r:id="rId28"/>
    <p:sldId id="305" r:id="rId29"/>
    <p:sldId id="303" r:id="rId30"/>
    <p:sldId id="304" r:id="rId31"/>
    <p:sldId id="308" r:id="rId32"/>
    <p:sldId id="307" r:id="rId33"/>
    <p:sldId id="306" r:id="rId34"/>
    <p:sldId id="310" r:id="rId35"/>
    <p:sldId id="315" r:id="rId36"/>
    <p:sldId id="316" r:id="rId37"/>
    <p:sldId id="309" r:id="rId38"/>
    <p:sldId id="31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306"/>
    <a:srgbClr val="9B4A07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9647A-42E3-42B4-80A6-D40981BA533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44B4-5208-46A7-A0AE-FA84A871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0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B44B4-5208-46A7-A0AE-FA84A871D17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9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2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3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2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1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5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5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4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2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5410" y="4221088"/>
            <a:ext cx="756084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      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Сыны </a:t>
            </a:r>
            <a:r>
              <a:rPr lang="ru-RU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донских 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степей</a:t>
            </a:r>
            <a:endParaRPr lang="ru-RU" sz="4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3" y="836712"/>
            <a:ext cx="3960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Казачий край! Во тьму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веков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Смотрю я, твой потомок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дальний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Я вижу славу казаков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,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Казачек слышу плач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печальный…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Святую память славы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той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От молодого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поколенья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Давно уж кроет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пеленой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Туман холодного забвенья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…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Да будут славны в наши дни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,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Кто возвращает память краю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.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Я перед ними до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земли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В поклоне голову склоняю. </a:t>
            </a:r>
          </a:p>
        </p:txBody>
      </p:sp>
      <p:pic>
        <p:nvPicPr>
          <p:cNvPr id="3" name="Picture 2" descr="C:\Users\Библиотека\Desktop\= ПЛАТОВ\1351838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015308" cy="26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5440" y="1067247"/>
            <a:ext cx="7020780" cy="484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 Донской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войсковой атаман с 1622 г. Усилил контакты с подвластными в ту пору польскому королю запорожскими казаками, чем Москва была весьма недовольна. Тем временем крымские татары убили казаков, приехавших на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Окупной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Яр для размена пленных, и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Исай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Мартемьянов двинулся «со товарищи» на стругах в гирле Дона, грабить турецкие суда, шедшие к Азову с продовольствием, боеприпасами и товарами.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На следующий год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Исай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Мартынов пообещал царю «более не задирать басурман», но в конце года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азовцы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разорили казачий городок на реке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Маныч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, и Мартемьянов «в отместку» весной 1624 г. Предпринял набег на берег Крыма, а затем – к Трапезунду. Запорожцы, с которыми был уговор о совместных действиях, опоздали, и Мартемьянов повел своих казаков на штурм Трапезунда, не дожидаясь их похода. </a:t>
            </a:r>
          </a:p>
        </p:txBody>
      </p:sp>
    </p:spTree>
    <p:extLst>
      <p:ext uri="{BB962C8B-B14F-4D97-AF65-F5344CB8AC3E}">
        <p14:creationId xmlns:p14="http://schemas.microsoft.com/office/powerpoint/2010/main" val="29572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228425"/>
            <a:ext cx="694439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Бои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были практически безуспешными, не помог овладеть городом и походом запорожцев. </a:t>
            </a:r>
            <a:endParaRPr lang="ru-RU" b="1" i="1" dirty="0" smtClean="0">
              <a:latin typeface="Cambria" pitchFamily="18" charset="0"/>
              <a:ea typeface="Calibri"/>
              <a:cs typeface="Times New Roman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После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этой неудачи запорожцы обвинили донцов Мартемьянова в измене общему делу и затеяли ссору, перешедшую в кровавое столкновение на море….  В ходе этой стычки атаман Мартемьянов был убит.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Cambria" pitchFamily="18" charset="0"/>
              <a:ea typeface="Calibri"/>
              <a:cs typeface="Times New Roman"/>
            </a:endParaRPr>
          </a:p>
        </p:txBody>
      </p:sp>
      <p:pic>
        <p:nvPicPr>
          <p:cNvPr id="4098" name="Picture 2" descr="C:\Users\Библиотека\Desktop\= ПЛАТОВ\247813423_0_235_1200_865_1240x0_80_0_0_3c68582067bc282c126305bcbac783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6011"/>
            <a:ext cx="4394753" cy="23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877" y="5013176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Иван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Матвеевич Краснощеков (1723) </a:t>
            </a:r>
          </a:p>
        </p:txBody>
      </p:sp>
      <p:pic>
        <p:nvPicPr>
          <p:cNvPr id="5122" name="Picture 2" descr="C:\Users\Библиотека\Desktop\Сыны донских степей\ОТСКАНИРОВАНЫЕ\2\13. Иван Матвеевич Краснощек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06549"/>
            <a:ext cx="3312368" cy="42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625" y="1228425"/>
            <a:ext cx="70164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Иван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Краснощеков участвовал в сражениях Северной войны и его храбрость была замечена царем Петром I. В Персидском походе 1722 г. Петр назначил Краснощекова походным атаманом донских казаков, подчинив ему еще и калмыцкую конницу.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Войсковым атаманом избран в мае 1723 г. Атаманство было недолгим: Петр I не утвердил его в этой должности, «повелев быть атаманом» Андрею Лопатину.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 войсках фельдмаршала Миниха участвовал в осаде (и взятии Азова. Затем отряд донских казаков под его у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командой влился в армию генерала </a:t>
            </a:r>
            <a:r>
              <a:rPr lang="ru-RU" b="1" i="1" dirty="0" err="1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Ласси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, направлявшуюся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 Крым. </a:t>
            </a:r>
            <a:endParaRPr lang="ru-RU" b="1" i="1" dirty="0" smtClean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4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марта 1738 г. Ивану Краснощекову первому среди донских казаков было присвоено воинское звание бригадира русской армии. Затем походный атаман донских казаков Иван Краснощеков - на театре русско-шведской войны, под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Гельсингфорсом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 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6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22388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9901" y="908720"/>
            <a:ext cx="71965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Здесь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12 августа 1742 г. казачий разъезд Краснощекова столкнулся с численно превосходящим отрядом шведских драгун из армии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Левенгаупта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 Краснощеков, сражавшийся против нескольких врагов сразу, получил три сабельные раны, и здесь же, на поле боя, хладнокровно расстрелян. Тело Краснощекова шведы привезли в свой лагерь, а затем выдали русским. Сын Ивана Матвеевича с небольшим отрядом донцов доставил тело отца в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Черкасск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, где и состоялся обряд погребения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</a:t>
            </a:r>
          </a:p>
          <a:p>
            <a:pPr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Как 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во славном было городе,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кременной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Москве,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Как стоял ли там православный Царь у заутрени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Со своими-то князьями, со боярами.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На князьях-то, боярах было платье цветное,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Платье цветное было все кармазинное,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На самом-то Царе платье кручинное</a:t>
            </a:r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</a:p>
          <a:p>
            <a:pPr indent="361950" algn="just"/>
            <a:endParaRPr lang="ru-RU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6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9901" y="980728"/>
            <a:ext cx="70164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Не золотая трубочка она вострубила,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Не серебряная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вестушка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жалобно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возговорила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</a:p>
          <a:p>
            <a:pPr indent="361950" algn="just"/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Как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возговорит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наш батюшка, православный царь: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"Ай вы, слуги мои, слуги, слуги верные!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Ничего-то вы, мои слуги, да не знаете!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Как сегодняшней зарею курьер прибыл.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Он привез нам нерадостную весть!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Приуныли, приумолкли в саду пташечки.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Так приуныло, приумолкло войско Донское,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Что без верного молоденького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садовничка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Что без верного служителя Государева.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Без Ивана Матвеевича Краснощекова.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Как взяли, добра молодца, в полон шведы</a:t>
            </a:r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</a:p>
          <a:p>
            <a:pPr indent="361950" algn="just"/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Повели 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добра молодца к князю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Ивальгутову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Как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Ивальгутов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князь добра молодца стал спрашивать: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"Ты в каком чине, молодец, служишь Царю Белому?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Аль ты сотником служишь, аль полковником?"</a:t>
            </a:r>
          </a:p>
          <a:p>
            <a:pPr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9901" y="749916"/>
            <a:ext cx="7016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"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Я не сотником служил, не полковником,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Я служил молодцом, рядовым казаком!"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"Вот ты врешь, добрый молодец, </a:t>
            </a:r>
            <a:r>
              <a:rPr lang="ru-RU" b="1" i="1" dirty="0" err="1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облыгаешься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На тебе-то платье — не казацкое,</a:t>
            </a:r>
          </a:p>
          <a:p>
            <a:pPr indent="361950" algn="just"/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На тебе-то была сбруя бригадирская</a:t>
            </a:r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!«</a:t>
            </a:r>
          </a:p>
          <a:p>
            <a:pPr indent="361950" algn="just"/>
            <a:endParaRPr lang="ru-RU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- поется в народной песне о гибели Краснощекова.</a:t>
            </a:r>
          </a:p>
          <a:p>
            <a:pPr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991030"/>
            <a:ext cx="1800200" cy="313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Библиотека\Desktop\= ПЛАТОВ\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96598"/>
            <a:ext cx="3528392" cy="32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228425"/>
            <a:ext cx="68566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«Казак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– это не тот, кто носит казачью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форму, 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тот, кто дух казачества содержит в себе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».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                 Патриарх Московский и всея Руси Кирилл</a:t>
            </a:r>
          </a:p>
          <a:p>
            <a:pPr indent="361950" algn="just"/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«Казачество - это искра высеченная из груди русского народа ударами бед»</a:t>
            </a:r>
          </a:p>
          <a:p>
            <a:pPr indent="361950"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/>
              </a:rPr>
              <a:t>                                                                                    Н.В. Гоголь</a:t>
            </a:r>
          </a:p>
          <a:p>
            <a:pPr indent="361950" algn="just"/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/>
            </a:endParaRPr>
          </a:p>
          <a:p>
            <a:pPr indent="361950" algn="just"/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/>
            </a:endParaRPr>
          </a:p>
          <a:p>
            <a:pPr indent="361950"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/>
              </a:rPr>
              <a:t>Система казачьего жизнеустройства, основанная на православной вере и идее служения Отечеству, способна укрепить русское национальное самосознание и содействовать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/>
              </a:rPr>
              <a:t>направлению его в конструктивное русло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/>
              </a:rPr>
              <a:t>»</a:t>
            </a:r>
          </a:p>
          <a:p>
            <a:pPr indent="361950" algn="just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/>
              </a:rPr>
              <a:t>                                                                                   С.С.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/>
              </a:rPr>
              <a:t>Собянин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203" y="5013176"/>
            <a:ext cx="5855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Иван Андрианов</a:t>
            </a: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(1826 – 1827)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</p:txBody>
      </p:sp>
      <p:pic>
        <p:nvPicPr>
          <p:cNvPr id="8194" name="Picture 2" descr="C:\Users\Библиотека\Desktop\Сыны донских степей\ОТСКАНИРОВАНЫЕ\2\9. Иван Андриан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2603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6043"/>
            <a:ext cx="712879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 Военную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службу Иван Андрианович Андрианов начал на Кавказе, где шла война с горцами и ногайцами. Получил чин сотника. В 1798 г. нес кордонную службу на границе с Австрией и Турцией, стал майором. С июля 1805 г. получил полк, названный его именем, участвовал в боях с французами. В 1810 г. он разгромил у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Траянова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вала сильный отряд турок, получил орден Св. Владимира. За дела при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Базарджике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и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Шумле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получил чин подполковника, золотую саблю и орден Св. Георгия.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 ходе Отечественной войны 1812 г. Андрианов принял участие в сражениях при Могилеве, Молевом Болоте и Смоленске, особо отличился в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Тарутинском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сражении, в деле под Вязьмой, получив очередной орден Св. Владимира. </a:t>
            </a:r>
            <a:endParaRPr lang="ru-RU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96752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Мне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как и всем моим землякам, до боли дорог отчий казачий край. Под высоким донским небом и я учился первым шагам, рвал тюльпаны в бескрайней степи, вслушивался в музыку и слова несравненных казачьих песен. С ними вливались в сердце и навсегда остались в нем любовь и сочувствие к людям, населяющим родную степь. Восторг перед их трудолюбием и воинской отвагой. Гордость той вольницей, из которой вышли вожди народных крестьянских восстаний Степан Разин, Емельян Пугачев, Кондрат Булавин. Сострадание той доле, полной горчайших невзгод и тревог, на которую было обречено трудовое казачество при царизме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               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361950" algn="just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                       Калинин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«Под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отчим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небом» 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6043"/>
            <a:ext cx="712879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За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взятие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Мариенвердера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он получил чин полковника, за разгром корпуса генерала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Морана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— еще один орден Св. Владимира, затем - орден Св. Анны. </a:t>
            </a:r>
            <a:endParaRPr lang="ru-RU" b="1" i="1" dirty="0" smtClean="0">
              <a:latin typeface="Cambria" pitchFamily="18" charset="0"/>
              <a:ea typeface="Calibri"/>
              <a:cs typeface="Times New Roman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Вернувшись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на Дон, он исполнял должность дежурного штаб-офицера при атамане М.И. Платове, год спустя - введен в состав возглавляемого А.И.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Чернышовым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комитета, готовившего реформы на Дону. В ходе работы возникли непреодолимые противоречия, в результате которых два войсковых наказных атамана — Андриан Денисов и Алексей Иловайский - были уволены в отставку. Вот тогда-то на атаманскую должность и был назначен Иван Андрианов, ставший генерал-майором в конце мая 1820 г. Пробыв на посту атамана немногим более года, И.А. Андрианов умер в 1827 г., не закончив начатых реформ.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  </a:t>
            </a:r>
            <a:endParaRPr lang="ru-RU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341" y="4733855"/>
            <a:ext cx="14414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5" y="1025147"/>
            <a:ext cx="51449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Нам  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посчастливилось родиться на Дону </a:t>
            </a:r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–</a:t>
            </a:r>
            <a:endParaRPr lang="ru-RU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Краю степей, высоких ковылей</a:t>
            </a:r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Что славится высоким  урожаем</a:t>
            </a:r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 гостеприимством всех людей</a:t>
            </a:r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</a:t>
            </a:r>
            <a:endParaRPr lang="ru-RU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Листая 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летопись столетий,</a:t>
            </a: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Мы можем с гордостью сказать:</a:t>
            </a: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Другой земли на белом свете</a:t>
            </a: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Мы не могли бы и желать.</a:t>
            </a:r>
          </a:p>
          <a:p>
            <a:r>
              <a:rPr lang="ru-RU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Люблю </a:t>
            </a:r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свой край, простор родимый, </a:t>
            </a: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Станицы, рощи, хутора.</a:t>
            </a: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Широкий Дон, простор гонимый</a:t>
            </a:r>
          </a:p>
          <a:p>
            <a:r>
              <a:rPr lang="ru-RU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Низовым ветром до утра!</a:t>
            </a:r>
          </a:p>
        </p:txBody>
      </p:sp>
    </p:spTree>
    <p:extLst>
      <p:ext uri="{BB962C8B-B14F-4D97-AF65-F5344CB8AC3E}">
        <p14:creationId xmlns:p14="http://schemas.microsoft.com/office/powerpoint/2010/main" val="33283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013176"/>
            <a:ext cx="4392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Андриан Денисов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(1818 - 1821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</a:t>
            </a:r>
            <a:endParaRPr lang="ru-RU" dirty="0"/>
          </a:p>
        </p:txBody>
      </p:sp>
      <p:pic>
        <p:nvPicPr>
          <p:cNvPr id="9218" name="Picture 2" descr="C:\Users\Библиотека\Desktop\Сыны донских степей\ОТСКАНИРОВАНЫЕ\2\10. Андриан Карпович Денис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19" y="836712"/>
            <a:ext cx="3240360" cy="41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870" y="1260890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870" y="1228425"/>
            <a:ext cx="70207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12 лет вместе с казачьим полком попал в Петербург. Учился в школе Александро-Невского монастыря. В 1780 г. вернулся на Дон, имея чин донского есаула и поручика армии. В 1783 г. Андриан Денисов в составе казачьего полка отправился в Крым, а через год стал ординарцем князя Потемкина. В том же 1784 г. женился на казачке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Персидсковой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Отличился в бою при Варнице в кампании 1788 г., через год — в сражении на реке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Сальче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за что получил чин премьер-майора российской армии. В том же году принял участие в штурме крепости Бендеры.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Главным событием той войны явился штурм крепости Измаил в декабре 1790 г. Андриан Денисов командовал в том сражении казачьим полком, по представлению Суворова получил орден Св. Георгия. За дело при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Мачине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получает именную золотую медаль с портретом Екатерины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ll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для ношения на георгиевской ленте на шее.</a:t>
            </a:r>
          </a:p>
          <a:p>
            <a:pPr lvl="0"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4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629" y="1124744"/>
            <a:ext cx="70207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Участвует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Итальянском и Швейцарском походах русской армии 1799 г. под командованием А.В. Суворова. За бой при Нови был награжден орденом Св. Анны. Вновь столкнулся с французами Андриану довелось в наполеоновских войнах 1805-1807 гг. Сражение при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Гутштадте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15 февраля 1807 г. принесло ему орден Св. Владимира, а дело у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Гельсберга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29 мая 1807 г. — золотую саблю, украшенную алмазами, с надписью «За храбрость». За сражение при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Эйлау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он получает прусский орден Красного Орла.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Андриан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Карпович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замещал воевавшего с французами М.И. Платова на должности войскового атамана в 1807, 1 812—1815 гг. Сформировал 26 полков казачьего ополчения, за что получил орден Св. Владимира 2-й степени и звание генерал-лейтенанта. Назначен полновластным атаманом после смерти Платова и пробыл на этом посту до 1821 года. Умер в 1841 г.</a:t>
            </a:r>
          </a:p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3478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      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8616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007641"/>
            <a:ext cx="3152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Михаил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Граббе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(1915 - 1917)</a:t>
            </a:r>
            <a:endParaRPr lang="ru-RU" dirty="0"/>
          </a:p>
        </p:txBody>
      </p:sp>
      <p:pic>
        <p:nvPicPr>
          <p:cNvPr id="10242" name="Picture 2" descr="C:\Users\Библиотека\Desktop\Сыны донских степей\ОТСКАНИРОВАНЫЕ\2\7. Михаил Граббе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0"/>
            <a:ext cx="3146336" cy="41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268" y="1052736"/>
            <a:ext cx="69066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Внук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наказного донского атамана П.Х.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граф Михаил Николаевич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сумел установить добрые отношения с казаками благодаря доступности и корректному отношению к ним.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Приняв атаманскую власть, объехал с ознакомительной поездкой почти всю Область Войска Донского, везде дружески беседуя с казаками, крестьянами,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иногородцами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очаровав всех обходительностью. «Ну и атаман у нас, — говорили казаки. — Есть на что поглядеть: бравый, да черноглазый, обходительный. Соколик, да и только! Не то, что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энтот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был,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Покотил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: чистый сыч пучеглазый». </a:t>
            </a:r>
            <a:endParaRPr lang="ru-RU" b="1" i="1" dirty="0" smtClean="0">
              <a:solidFill>
                <a:prstClr val="black"/>
              </a:solidFill>
              <a:latin typeface="Cambria" pitchFamily="18" charset="0"/>
              <a:ea typeface="Calibri"/>
            </a:endParaRPr>
          </a:p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После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февральской революции 1917 г. по предписанию Донского исполнительного комитета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сложил с себя полномочия, передав эту должность избранному Комитетом временному войсковому атаману Е.А. Волошинову.</a:t>
            </a:r>
          </a:p>
          <a:p>
            <a:pPr lvl="0"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052736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ночь на 10(22) марта 1917 г. особой делегацией Исполнительного комитета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был отвезен в Ростов-на-Дону и там сдан с рук на руки великому князю Николаю Николаевичу, вызвавшему графа туда по дороге в ставку, где его самого ожидало отрешение от верховного командования армией...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С 1919 года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Граббе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жил во Франции, был председателем «Союза кавалеров Георгиевского креста», «Общества казаков казачьего полка российского императора» и других эмигрантских организаций. С 1941 года Михаил Николаевич входил в состав консультативного совета «Комитета взаимопомощи русской эмиграции во Франции».</a:t>
            </a:r>
          </a:p>
          <a:p>
            <a:pPr lvl="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6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7406" y="5013176"/>
            <a:ext cx="3395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Василий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Орлов 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1797 - 1801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</a:t>
            </a:r>
            <a:endParaRPr lang="ru-RU" dirty="0"/>
          </a:p>
        </p:txBody>
      </p:sp>
      <p:pic>
        <p:nvPicPr>
          <p:cNvPr id="11266" name="Picture 2" descr="C:\Users\Библиотека\Desktop\Сыны донских степей\ОТСКАНИРОВАНЫЕ\2\11. Василий Орл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59" y="836712"/>
            <a:ext cx="330878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9720" y="980728"/>
            <a:ext cx="70207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1787 г., в ходе русско-турецкой войны казачий полковник Василий Орлов держал оборону на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Кинбурнской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косе и получил за сию баталию орден Святого Георгия Победоносца. Участвовал в штурме Очакова, получил чин бригадира и второй орден Святого Георгия. Всероссийскую известность Василию Орлову принесло участие в штурме Измаила, по приставным лестницам он с казаками ворвался на вал и овладел бастионом. Участвовал он и в других сражениях под началом А.В. Суворова, М.И. Кутузова, неизменно проявляя «усердие, мужество, искусство и отменную личную доблесть».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 Дон Василий Орлов вернулся генералом от кавалерии, в ореоле воинской славы, и в 1797 г., после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кончины А.И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Иловайского, стал войсковым атаманом. </a:t>
            </a:r>
            <a:endParaRPr lang="ru-RU" b="1" i="1" dirty="0" smtClean="0">
              <a:solidFill>
                <a:prstClr val="black"/>
              </a:solidFill>
              <a:latin typeface="Cambria" pitchFamily="18" charset="0"/>
              <a:ea typeface="Calibri"/>
            </a:endParaRPr>
          </a:p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первые же месяцы своего атаманства Орлов ходатайствовал о восстановлении Донской конной артиллерии и добился успеха: указ императора на сей счет последовал 20 октября 1797 г.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4869160"/>
            <a:ext cx="48965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Cycap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Федоров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1552)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1026" name="Picture 2" descr="C:\Users\Библиотека\Desktop\Сыны донских степей\ОТСКАНИРОВАНЫЕ\2\4. Сусар Федор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55" y="703362"/>
            <a:ext cx="329588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28" y="1052736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атаманство Орлова Павел I ввел на Дону жалованное дворянство. Ликвидировал новый император и заведенное Екатериной II Донское войсковое гражданское правительство, восстановив войсковую канцелярию. На Дону, подрывая значение войскового Круга, стали образовываться уездные собрания.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январе 1801 г. атаман Орлов получил указ Павла I, о походе «чрез Бухару и Хиву на реку Индус». Начавшийся поход остановила смерть Павла I в марте 1801 г. А вскоре умер и войсковой атаман Василий Орлов. Он похоронен в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Черкасске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на кладбище Преображенской церкви.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1700" y="5085184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Андрей  Иванович Лопатин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1723 - 1735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</a:t>
            </a:r>
            <a:endParaRPr lang="ru-RU" dirty="0"/>
          </a:p>
        </p:txBody>
      </p:sp>
      <p:pic>
        <p:nvPicPr>
          <p:cNvPr id="12290" name="Picture 2" descr="C:\Users\Библиотека\Desktop\Сыны донских степей\ОТСКАНИРОВАНЫЕ\2\8. Андрей Иванович Лопатин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44" y="862522"/>
            <a:ext cx="3296336" cy="42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634" y="1214361"/>
            <a:ext cx="68047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После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смерти весной 1723 г. в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Черкасске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донского войскового атамана Василия Фролова, Петр I на специальном заседании в Петербурге, где присутствовали канцлер Головкин, князь Григорий Долгорукий 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обер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-секретарь Анисим Маслов, назначил донским войсковым атаманом старшину Андрея Ивановича Лопатина.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С этого момента Андрей Лопатин пребывал в должности войскового атамана в течение двенадцати лет.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Отличный администратор и умелый организатор, атаман Андрей Лопатин за годы своего правления Доном сумел организовать переселение с Дона на Астраханскую 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Гребенскую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линии 1000 казачьи: семей и столько же на Царицынскую линию. Сдерживал натиск турок и татар, хотевших раздвинуть границы Османской империи за счет южнорусских земель. </a:t>
            </a:r>
          </a:p>
        </p:txBody>
      </p:sp>
    </p:spTree>
    <p:extLst>
      <p:ext uri="{BB962C8B-B14F-4D97-AF65-F5344CB8AC3E}">
        <p14:creationId xmlns:p14="http://schemas.microsoft.com/office/powerpoint/2010/main" val="3948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9343" y="1228425"/>
            <a:ext cx="72910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Умело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и тактично ведя переговоры, Андрей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Лопатин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(вместе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с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Данилой Ефремовым) сумел привлечь на свою сторону влиятельного калмыцкого князя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Дондук-Омбо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Во времена атаманства Лопатина близ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Черкасска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была построена правительственная крепость Святой Анны, ставшая базой русской армии на юге России. Земляные валы этой мощной крепости и доныне сохранились вблизи станицы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Старочеркасской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Умер АИ. Лопатин, видимо, осенью 1734 г. , ибо сведения о нем в исторических документах прерываются в октябре этого года.</a:t>
            </a:r>
          </a:p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Похоронили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	Андрея	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Лопатина кладбище Преображенской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церкви города </a:t>
            </a:r>
            <a:r>
              <a:rPr lang="ru-RU" b="1" i="1" dirty="0" err="1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Черкасска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.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9486" y="5085184"/>
            <a:ext cx="4509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Корнилий Яковлев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1660 - 1680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</a:t>
            </a:r>
            <a:endParaRPr lang="ru-RU" dirty="0"/>
          </a:p>
        </p:txBody>
      </p:sp>
      <p:pic>
        <p:nvPicPr>
          <p:cNvPr id="13314" name="Picture 2" descr="C:\Users\Библиотека\Desktop\Сыны донских степей\ОТСКАНИРОВАНЫЕ\2\14. Корнилий Яковле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55" y="836712"/>
            <a:ext cx="334816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1063" y="1052736"/>
            <a:ext cx="68853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первый раз Корнилий Яковлевич Яковлев по прозвищу «Черкасс» стал войсковым атаманом в 1660 г.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Вместе с Тимофеем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Разей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участвовали они в обороне Азова в июне— сентябре 1641 г. Разя умер в 1650 г. , и Яковлев взял под опеку его сына Степана, своего крестника.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феврале 1661 г. Яковлев заключил союз с калмыками против крымских татар и ногайцев. Во главе ответного донского посольства к калмыкам Яковлев поставил своего крестного сына Стеньку Разина, и тот успешно справился с дипломатической задачей. Весной 1667 г. Степан, собрав ватагу, ушел на Волгу, «за зипунами», а вернувшись осенью 1669 г. не признал власти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Корнилия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со своим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голутвенным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войском укрепившись выше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Черкасска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где построил городок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Кагальник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Открытое столкновение случилось зимой 1670 г., в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Черкасске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: Разин обвинил атамана Яковлева в измене казацкому делу.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3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3075" y="1081758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А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уже весной Степан утопил в Дону царского посла Герасима Евдокимова, прибывшего к донцам с царским жалованием и государевой грамотой.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 донской земле наступило двоевластие: номинально доном правил войсковой атаман, фактически — Степан Разин со своей голытьбой. 14 апреля 1671 г., выполняя требование царя, Корнила Яковлев сжег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разинский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Кагальник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заковал Разина в кандалы, а позже сам повез крестника в Москву, на пытки и казнь, при которой и присутствовал 6 июня 1671 г.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...Скончался Корнила Яковлев 16 июля 1680 г., погребен в ограде войскового собора в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Черкасске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В 1786 г. останки атамана перенесли в галерею Воскресенского собора: где они покоятся и до сих пор.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6395" y="1279940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28425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Велика </a:t>
            </a: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наша страна, и каждый ее уголок имеет свою судьбу, свою историю. А из них складывается история всего нашего государства. И чем лучше мы будем знать ее, тем лучше и быстрее поймем значение того, что происходит сегодня, и тем яснее будет представляться нам будущее. Мы родились и живем на донской земле. Немного места занимает она на карте нашей России. Но главное – в истории Дона происходили такие события, которые оказались важными для всего нашего государства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Мы живем на прославленной подвигами дедов и прадедов донской земле. И кому как не нам нужно знать историю и культуру родного края. Ведь у народа, который не знает своей истории, нет будущего.</a:t>
            </a:r>
          </a:p>
          <a:p>
            <a:pPr indent="361950" algn="just"/>
            <a:endParaRPr lang="ru-RU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28425"/>
            <a:ext cx="6975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Презентацию подготовила:</a:t>
            </a:r>
          </a:p>
          <a:p>
            <a:pPr indent="36195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Педагог – библиотекарь И.В. Соколовская</a:t>
            </a:r>
          </a:p>
          <a:p>
            <a:pPr indent="36195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МБОУ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Тацинская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СОШ № 3</a:t>
            </a:r>
          </a:p>
          <a:p>
            <a:pPr indent="361950" algn="just"/>
            <a:endParaRPr lang="ru-RU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Библиотека\Desktop\= ПЛАТОВ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80" y="2513191"/>
            <a:ext cx="3190664" cy="34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052736"/>
            <a:ext cx="6912768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Имя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атамана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Cycapa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Федорова связано с участием казаков в борьбе Руси с Казанским ханством. Узнав о намерении царя Ивана IV Грозного покончить с остатками Золотой Орды, на помощь ему пошли и запорожские, и донские казаки. Донцы шли под предводительством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Cycapa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Федорова, оставив часть сподвижников на Дону - для защиты от турок,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крымцев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астраханцев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Во время осады и штурма Казани (2 октября 1552 г.) донские казаки действовали умело, с выдумкой, способствуя взятию этого большого,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считавшегося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неприступным города. Историк XVIII в. А.И.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Ригельман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в книге «История или повествование о донских казаках» пишет: «...Казаки... просили царя повелеть взять им Казань. Царь дал согласие... Приблизившись к речке Казанке, казаки принялись рыть подкоп под стены города.</a:t>
            </a:r>
          </a:p>
          <a:p>
            <a:pPr lvl="0" indent="361950" algn="just">
              <a:lnSpc>
                <a:spcPct val="115000"/>
              </a:lnSpc>
            </a:pP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5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4573" y="1090536"/>
            <a:ext cx="702078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Затем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было спущено в подкоп несколько бочек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пopoxa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 Назначив время к подмогу пороха, казаки стали на молитву, прося Господа дать свое знамение... После этого казаки подожгли порох, и когда последовавший взрыв разрушил часть городской стены, ворвались в город, где и завязался у них горячий бой с татарами. Вслед за казаками ввел свои войска в город царь. Очистив город от татар, царь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расставил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везде караулы и назначил для Казани своего наместника и воеводу». Далее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Ригельман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отмечает, что Иван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Грозныи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хотел одарить казаков казною, но «донцы ничего того не взяли, а просили, чтобы только пожалованы были рекою Доном до тех мест, как им надобно, что царь им и не отказал. Он им реку оную пожаловал и грамотою утвердить изволил, с крепким подтверждением и даже заклятием о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ненарушимости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ее «во веки веков».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013176"/>
            <a:ext cx="6120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Алексей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Иванович Иловайский 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1775 - 1797)</a:t>
            </a:r>
            <a:endParaRPr lang="ru-RU" dirty="0"/>
          </a:p>
        </p:txBody>
      </p:sp>
      <p:pic>
        <p:nvPicPr>
          <p:cNvPr id="2050" name="Picture 2" descr="C:\Users\Библиотека\Desktop\Сыны донских степей\ОТСКАНИРОВАНЫЕ\2\6. Алексей Иванович Иловайский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312368" cy="41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052736"/>
            <a:ext cx="691276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русско-турецкой войне 1768-1774 гг. Алексей Иванович Иловайский командовал полком, отличился в ряде сражений: при Бендерах,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Кагуле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Базарджике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 Накануне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Кагульского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сражения на глазах Петра Румянцева и его свиты едва не пленил главнокомандующего турецкой армии.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15 февраля 1775 г. высочайшей грамотой Екатерины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ll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он назначен войсковым атаманом с пожалованием чина полковника российской армии. Этим же указом на Дону учреждалось Войсковое гражданское правительство, во главе которого Алексей Иванович и встал. А через год Екатерина пожаловала его чином генерал-майора. Иловайский правил Доном беспрерывно в течение 22 лет.</a:t>
            </a:r>
          </a:p>
          <a:p>
            <a:pPr lvl="0" indent="361950" algn="just">
              <a:lnSpc>
                <a:spcPct val="115000"/>
              </a:lnSpc>
            </a:pP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1542" y="1052736"/>
            <a:ext cx="722688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  По 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окончании войны с турками полк Алексея Иловайского был брошен на подавление пугачевского бунта. Здесь он познакомился с А.В. Суворовым, особенно тесными их отношения стали в 1778-1784 гг., когда они совместно руководили проведением присяги ногайцев на верность России и переселением христиан из Крыма на Дон.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При Алексее Иловайском в 1790 г. в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Черкасске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было открыто первое на донской земле Малое народное училище. Еще раньше Иловайский добился нескольких вакансий для донских казаков в Московском университете. В 1794 г. тысячи казачьих семей были переселены на Кубанскую линию.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Умер Алексей Иловайский в Москве, 2 мая 1797 г. во время коронационных торжеств по поводу вступления на престол императора Павла l. Похоронен на кладбище донского монастыря, с правой стороны от собора.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013176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Исай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Мартемьянов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(1622 – 1625)</a:t>
            </a:r>
            <a:endParaRPr lang="ru-RU" dirty="0"/>
          </a:p>
        </p:txBody>
      </p:sp>
      <p:pic>
        <p:nvPicPr>
          <p:cNvPr id="3074" name="Picture 2" descr="C:\Users\Библиотека\Desktop\Сыны донских степей\ОТСКАНИРОВАНЫЕ\4\Исай Мартемьян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19"/>
            <a:ext cx="3240360" cy="40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3203</Words>
  <Application>Microsoft Office PowerPoint</Application>
  <PresentationFormat>Экран (4:3)</PresentationFormat>
  <Paragraphs>179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116</cp:revision>
  <dcterms:created xsi:type="dcterms:W3CDTF">2022-11-16T10:25:27Z</dcterms:created>
  <dcterms:modified xsi:type="dcterms:W3CDTF">2022-12-19T07:34:10Z</dcterms:modified>
</cp:coreProperties>
</file>