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7" r:id="rId3"/>
    <p:sldId id="268" r:id="rId4"/>
    <p:sldId id="269" r:id="rId5"/>
    <p:sldId id="280" r:id="rId6"/>
    <p:sldId id="281" r:id="rId7"/>
    <p:sldId id="282" r:id="rId8"/>
    <p:sldId id="283" r:id="rId9"/>
    <p:sldId id="284" r:id="rId10"/>
    <p:sldId id="289" r:id="rId11"/>
    <p:sldId id="291" r:id="rId12"/>
    <p:sldId id="290" r:id="rId13"/>
    <p:sldId id="293" r:id="rId14"/>
    <p:sldId id="292" r:id="rId15"/>
    <p:sldId id="288" r:id="rId16"/>
    <p:sldId id="297" r:id="rId17"/>
    <p:sldId id="294" r:id="rId18"/>
    <p:sldId id="296" r:id="rId19"/>
    <p:sldId id="313" r:id="rId20"/>
    <p:sldId id="298" r:id="rId21"/>
    <p:sldId id="300" r:id="rId22"/>
    <p:sldId id="299" r:id="rId23"/>
    <p:sldId id="302" r:id="rId24"/>
    <p:sldId id="301" r:id="rId25"/>
    <p:sldId id="295" r:id="rId26"/>
    <p:sldId id="305" r:id="rId27"/>
    <p:sldId id="303" r:id="rId28"/>
    <p:sldId id="304" r:id="rId29"/>
    <p:sldId id="308" r:id="rId30"/>
    <p:sldId id="307" r:id="rId31"/>
    <p:sldId id="306" r:id="rId32"/>
    <p:sldId id="310" r:id="rId33"/>
    <p:sldId id="309" r:id="rId34"/>
    <p:sldId id="314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4A07"/>
    <a:srgbClr val="8C4306"/>
    <a:srgbClr val="B054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D4E7-4FAE-4EBD-BE5B-20A9B26BC788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FF42-F06F-468E-A83C-6F4584BB0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928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D4E7-4FAE-4EBD-BE5B-20A9B26BC788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FF42-F06F-468E-A83C-6F4584BB0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852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D4E7-4FAE-4EBD-BE5B-20A9B26BC788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FF42-F06F-468E-A83C-6F4584BB0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632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D4E7-4FAE-4EBD-BE5B-20A9B26BC788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FF42-F06F-468E-A83C-6F4584BB0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121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D4E7-4FAE-4EBD-BE5B-20A9B26BC788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FF42-F06F-468E-A83C-6F4584BB0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419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D4E7-4FAE-4EBD-BE5B-20A9B26BC788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FF42-F06F-468E-A83C-6F4584BB0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151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D4E7-4FAE-4EBD-BE5B-20A9B26BC788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FF42-F06F-468E-A83C-6F4584BB0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859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D4E7-4FAE-4EBD-BE5B-20A9B26BC788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FF42-F06F-468E-A83C-6F4584BB0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795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D4E7-4FAE-4EBD-BE5B-20A9B26BC788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FF42-F06F-468E-A83C-6F4584BB0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85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D4E7-4FAE-4EBD-BE5B-20A9B26BC788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FF42-F06F-468E-A83C-6F4584BB0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841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D4E7-4FAE-4EBD-BE5B-20A9B26BC788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FF42-F06F-468E-A83C-6F4584BB0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722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BD4E7-4FAE-4EBD-BE5B-20A9B26BC788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2FF42-F06F-468E-A83C-6F4584BB0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40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293096"/>
            <a:ext cx="7560840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BatangChe" pitchFamily="49" charset="-127"/>
              </a:rPr>
              <a:t>      </a:t>
            </a:r>
            <a:r>
              <a:rPr lang="ru-RU" sz="49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BatangChe" pitchFamily="49" charset="-127"/>
              </a:rPr>
              <a:t>Сыны </a:t>
            </a:r>
            <a:r>
              <a:rPr lang="ru-RU" sz="49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BatangChe" pitchFamily="49" charset="-127"/>
              </a:rPr>
              <a:t>донских </a:t>
            </a:r>
            <a:r>
              <a:rPr lang="ru-RU" sz="49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BatangChe" pitchFamily="49" charset="-127"/>
              </a:rPr>
              <a:t>степей</a:t>
            </a:r>
            <a:endParaRPr lang="ru-RU" sz="49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BatangChe" pitchFamily="49" charset="-127"/>
            </a:endParaRPr>
          </a:p>
        </p:txBody>
      </p:sp>
      <p:pic>
        <p:nvPicPr>
          <p:cNvPr id="1029" name="Picture 5" descr="C:\Users\Библиотека\Desktop\= ПЛАТОВ\bp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52339"/>
            <a:ext cx="285096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323306" y="1124744"/>
            <a:ext cx="40407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 Math" pitchFamily="18" charset="0"/>
              </a:rPr>
              <a:t>         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 Math" pitchFamily="18" charset="0"/>
              </a:rPr>
              <a:t>«Граница 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 Math" pitchFamily="18" charset="0"/>
              </a:rPr>
              <a:t>породила казаков, а казаки сделали великую Россию» </a:t>
            </a:r>
            <a:b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 Math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 Math" pitchFamily="18" charset="0"/>
              </a:rPr>
              <a:t>                          Л.Н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 Math" pitchFamily="18" charset="0"/>
              </a:rPr>
              <a:t>. Толстой.</a:t>
            </a:r>
          </a:p>
        </p:txBody>
      </p:sp>
    </p:spTree>
    <p:extLst>
      <p:ext uri="{BB962C8B-B14F-4D97-AF65-F5344CB8AC3E}">
        <p14:creationId xmlns:p14="http://schemas.microsoft.com/office/powerpoint/2010/main" val="198963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23628" y="1094681"/>
            <a:ext cx="7020780" cy="477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 err="1">
                <a:latin typeface="Cambria" pitchFamily="18" charset="0"/>
                <a:ea typeface="Calibri"/>
                <a:cs typeface="Times New Roman"/>
              </a:rPr>
              <a:t>Африкан</a:t>
            </a:r>
            <a:r>
              <a:rPr lang="ru-RU" b="1" i="1" dirty="0">
                <a:latin typeface="Cambria" pitchFamily="18" charset="0"/>
                <a:ea typeface="Calibri"/>
                <a:cs typeface="Times New Roman"/>
              </a:rPr>
              <a:t> Петрович </a:t>
            </a:r>
            <a:r>
              <a:rPr lang="ru-RU" b="1" i="1" dirty="0" err="1">
                <a:latin typeface="Cambria" pitchFamily="18" charset="0"/>
                <a:ea typeface="Calibri"/>
                <a:cs typeface="Times New Roman"/>
              </a:rPr>
              <a:t>Богаевский</a:t>
            </a:r>
            <a:r>
              <a:rPr lang="ru-RU" b="1" i="1" dirty="0">
                <a:latin typeface="Cambria" pitchFamily="18" charset="0"/>
                <a:ea typeface="Calibri"/>
                <a:cs typeface="Times New Roman"/>
              </a:rPr>
              <a:t> родился в 1872 г. в станице Каменской Донецкого округа Области Войска Донского в семье войскового старшины. Окончил кадетский корпус и военную Академию. Был в свите императора Николая II, служил в лейб-гвардии Атаманском полку. Как командир дивизии участвовал в сражениях I мировой войны.</a:t>
            </a:r>
          </a:p>
          <a:p>
            <a:pPr indent="361950" algn="just"/>
            <a:r>
              <a:rPr lang="ru-RU" b="1" i="1" dirty="0">
                <a:latin typeface="Cambria" pitchFamily="18" charset="0"/>
                <a:ea typeface="Calibri"/>
              </a:rPr>
              <a:t>В декабре 1917 г. получил в командование войска Ростовского округа. Участвовал в деятельности Добровольческой армии. После отставки в начале февраля 1919 г. П.Н. Краснова генерал лейтенант А.П. </a:t>
            </a:r>
            <a:r>
              <a:rPr lang="ru-RU" b="1" i="1" dirty="0" err="1">
                <a:latin typeface="Cambria" pitchFamily="18" charset="0"/>
                <a:ea typeface="Calibri"/>
              </a:rPr>
              <a:t>Богаевский</a:t>
            </a:r>
            <a:r>
              <a:rPr lang="ru-RU" b="1" i="1" dirty="0">
                <a:latin typeface="Cambria" pitchFamily="18" charset="0"/>
                <a:ea typeface="Calibri"/>
              </a:rPr>
              <a:t> был избран войсковым атаманом. У донцов сразу же установились дружеские отношения с Деникиным, признанным в качестве верховного главнокомандующего вооруженных сил Юга России. Однако после ожесточенных боев у Орла, Воронежа и Курска Деникин вынужден был отойти на юг. </a:t>
            </a:r>
            <a:endParaRPr lang="ru-RU" b="1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81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052736"/>
            <a:ext cx="6624736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latin typeface="Cambria" pitchFamily="18" charset="0"/>
                <a:ea typeface="Calibri"/>
                <a:cs typeface="Times New Roman"/>
              </a:rPr>
              <a:t>А вскоре красные дивизии появились на донской земле, начался кровавый террор. В декабре 1919 г. </a:t>
            </a:r>
            <a:r>
              <a:rPr lang="ru-RU" b="1" i="1" dirty="0" err="1">
                <a:latin typeface="Cambria" pitchFamily="18" charset="0"/>
                <a:ea typeface="Calibri"/>
                <a:cs typeface="Times New Roman"/>
              </a:rPr>
              <a:t>Богаевский</a:t>
            </a:r>
            <a:r>
              <a:rPr lang="ru-RU" b="1" i="1" dirty="0">
                <a:latin typeface="Cambria" pitchFamily="18" charset="0"/>
                <a:ea typeface="Calibri"/>
                <a:cs typeface="Times New Roman"/>
              </a:rPr>
              <a:t> начал эвакуацию правительственных, учебных и административных учреждений Дона.</a:t>
            </a:r>
          </a:p>
          <a:p>
            <a:pPr indent="361950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latin typeface="Cambria" pitchFamily="18" charset="0"/>
                <a:ea typeface="Calibri"/>
                <a:cs typeface="Times New Roman"/>
              </a:rPr>
              <a:t>В январе 1920 г. атаман </a:t>
            </a:r>
            <a:r>
              <a:rPr lang="ru-RU" b="1" i="1" dirty="0" err="1">
                <a:latin typeface="Cambria" pitchFamily="18" charset="0"/>
                <a:ea typeface="Calibri"/>
                <a:cs typeface="Times New Roman"/>
              </a:rPr>
              <a:t>Богаевский</a:t>
            </a:r>
            <a:r>
              <a:rPr lang="ru-RU" b="1" i="1" dirty="0">
                <a:latin typeface="Cambria" pitchFamily="18" charset="0"/>
                <a:ea typeface="Calibri"/>
                <a:cs typeface="Times New Roman"/>
              </a:rPr>
              <a:t>, находившийся в штабе А.И. Деникина, был назначен им председателем Парламентского южнорусского правительства. После отставки Деникина и передачи им верховной власти на юге России барону П.Н. Врангелю А.П. </a:t>
            </a:r>
            <a:r>
              <a:rPr lang="ru-RU" b="1" i="1" dirty="0" err="1">
                <a:latin typeface="Cambria" pitchFamily="18" charset="0"/>
                <a:ea typeface="Calibri"/>
                <a:cs typeface="Times New Roman"/>
              </a:rPr>
              <a:t>Богаевский</a:t>
            </a:r>
            <a:r>
              <a:rPr lang="ru-RU" b="1" i="1" dirty="0">
                <a:latin typeface="Cambria" pitchFamily="18" charset="0"/>
                <a:ea typeface="Calibri"/>
                <a:cs typeface="Times New Roman"/>
              </a:rPr>
              <a:t> в феврале 1920 г. эвакуировался вместе с войсковым правительством и донскими учреждениями в Крым, к Врангелю. После захвата Крымского полуострова красными, атаман </a:t>
            </a:r>
            <a:r>
              <a:rPr lang="ru-RU" b="1" i="1" dirty="0" err="1">
                <a:latin typeface="Cambria" pitchFamily="18" charset="0"/>
                <a:ea typeface="Calibri"/>
                <a:cs typeface="Times New Roman"/>
              </a:rPr>
              <a:t>Богаевский</a:t>
            </a:r>
            <a:r>
              <a:rPr lang="ru-RU" b="1" i="1" dirty="0">
                <a:latin typeface="Cambria" pitchFamily="18" charset="0"/>
                <a:ea typeface="Calibri"/>
                <a:cs typeface="Times New Roman"/>
              </a:rPr>
              <a:t> уехал за границу, продолжая и гам руководить донцами.</a:t>
            </a:r>
          </a:p>
          <a:p>
            <a:pPr indent="361950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latin typeface="Cambria" pitchFamily="18" charset="0"/>
                <a:ea typeface="Calibri"/>
                <a:cs typeface="Times New Roman"/>
              </a:rPr>
              <a:t>Умер </a:t>
            </a:r>
            <a:r>
              <a:rPr lang="ru-RU" b="1" i="1" dirty="0" err="1">
                <a:latin typeface="Cambria" pitchFamily="18" charset="0"/>
                <a:ea typeface="Calibri"/>
                <a:cs typeface="Times New Roman"/>
              </a:rPr>
              <a:t>Африкан</a:t>
            </a:r>
            <a:r>
              <a:rPr lang="ru-RU" b="1" i="1" dirty="0">
                <a:latin typeface="Cambria" pitchFamily="18" charset="0"/>
                <a:ea typeface="Calibri"/>
                <a:cs typeface="Times New Roman"/>
              </a:rPr>
              <a:t> Петрович </a:t>
            </a:r>
            <a:r>
              <a:rPr lang="ru-RU" b="1" i="1" dirty="0" err="1">
                <a:latin typeface="Cambria" pitchFamily="18" charset="0"/>
                <a:ea typeface="Calibri"/>
                <a:cs typeface="Times New Roman"/>
              </a:rPr>
              <a:t>Богаевский</a:t>
            </a:r>
            <a:r>
              <a:rPr lang="ru-RU" b="1" i="1" dirty="0">
                <a:latin typeface="Cambria" pitchFamily="18" charset="0"/>
                <a:ea typeface="Calibri"/>
                <a:cs typeface="Times New Roman"/>
              </a:rPr>
              <a:t> в 1934 г.</a:t>
            </a:r>
          </a:p>
        </p:txBody>
      </p:sp>
    </p:spTree>
    <p:extLst>
      <p:ext uri="{BB962C8B-B14F-4D97-AF65-F5344CB8AC3E}">
        <p14:creationId xmlns:p14="http://schemas.microsoft.com/office/powerpoint/2010/main" val="382400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6996" y="5013175"/>
            <a:ext cx="60486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Дмитрий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Ефремович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Кутейников</a:t>
            </a:r>
          </a:p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                     (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1827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-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1836)</a:t>
            </a:r>
            <a:endParaRPr lang="ru-RU" dirty="0"/>
          </a:p>
        </p:txBody>
      </p:sp>
      <p:pic>
        <p:nvPicPr>
          <p:cNvPr id="1026" name="Picture 2" descr="C:\Users\Библиотека\Desktop\Сыны донских степей\ОТСКАНИРОВАНЫЕ\1\Кутейников -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836713"/>
            <a:ext cx="3254777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5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5440" y="1067247"/>
            <a:ext cx="7020780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latin typeface="Cambria" pitchFamily="18" charset="0"/>
                <a:ea typeface="Calibri"/>
                <a:cs typeface="Times New Roman"/>
              </a:rPr>
              <a:t>В пятнадцать лет Дмитрий Кутейников уже стал есаулом. С 1784 по 1886 гг. находился на Кавказе, участвуя в стычках с черкесами «Малой Абазы и Большой </a:t>
            </a:r>
            <a:r>
              <a:rPr lang="ru-RU" b="1" i="1" dirty="0" err="1">
                <a:latin typeface="Cambria" pitchFamily="18" charset="0"/>
                <a:ea typeface="Calibri"/>
                <a:cs typeface="Times New Roman"/>
              </a:rPr>
              <a:t>Кабарды</a:t>
            </a:r>
            <a:r>
              <a:rPr lang="ru-RU" b="1" i="1" dirty="0">
                <a:latin typeface="Cambria" pitchFamily="18" charset="0"/>
                <a:ea typeface="Calibri"/>
                <a:cs typeface="Times New Roman"/>
              </a:rPr>
              <a:t>». В 1787 г. Получил полк, участвовал во многих сражениях русско-турецкой войны 1787-1791 гг.: на </a:t>
            </a:r>
            <a:r>
              <a:rPr lang="ru-RU" b="1" i="1" dirty="0" err="1">
                <a:latin typeface="Cambria" pitchFamily="18" charset="0"/>
                <a:ea typeface="Calibri"/>
                <a:cs typeface="Times New Roman"/>
              </a:rPr>
              <a:t>Кинбурской</a:t>
            </a:r>
            <a:r>
              <a:rPr lang="ru-RU" b="1" i="1" dirty="0">
                <a:latin typeface="Cambria" pitchFamily="18" charset="0"/>
                <a:ea typeface="Calibri"/>
                <a:cs typeface="Times New Roman"/>
              </a:rPr>
              <a:t> косе, при Измаиле (уже в чине премьер-майора)…</a:t>
            </a:r>
          </a:p>
          <a:p>
            <a:pPr indent="361950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latin typeface="Cambria" pitchFamily="18" charset="0"/>
                <a:ea typeface="Calibri"/>
                <a:cs typeface="Times New Roman"/>
              </a:rPr>
              <a:t>В  компании 1806-1807 гг., отличился в нескольких сражениях, получив орден Св. Георгия  и прусский орден «За заслуги». Сражался в Молдавии против турок, начиная с 1809 г. Здесь он получил генерал-майорский чин, а потом и очередной орден Св. Георгия.</a:t>
            </a:r>
          </a:p>
          <a:p>
            <a:pPr indent="361950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latin typeface="Cambria" pitchFamily="18" charset="0"/>
                <a:ea typeface="Calibri"/>
                <a:cs typeface="Times New Roman"/>
              </a:rPr>
              <a:t>Казаки Кутейникова особо отличились в сражении у </a:t>
            </a:r>
            <a:r>
              <a:rPr lang="ru-RU" b="1" i="1" dirty="0" err="1">
                <a:latin typeface="Cambria" pitchFamily="18" charset="0"/>
                <a:ea typeface="Calibri"/>
                <a:cs typeface="Times New Roman"/>
              </a:rPr>
              <a:t>Колоцкого</a:t>
            </a:r>
            <a:r>
              <a:rPr lang="ru-RU" b="1" i="1" dirty="0">
                <a:latin typeface="Cambria" pitchFamily="18" charset="0"/>
                <a:ea typeface="Calibri"/>
                <a:cs typeface="Times New Roman"/>
              </a:rPr>
              <a:t> монастыря, в освобождении Смоленска. Золотая сабля, украшенная алмазами с надписью «За храбрость» увенчала его подвиги в Отечественной войне.</a:t>
            </a:r>
          </a:p>
        </p:txBody>
      </p:sp>
    </p:spTree>
    <p:extLst>
      <p:ext uri="{BB962C8B-B14F-4D97-AF65-F5344CB8AC3E}">
        <p14:creationId xmlns:p14="http://schemas.microsoft.com/office/powerpoint/2010/main" val="295725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68971" y="1124744"/>
            <a:ext cx="6840760" cy="5161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latin typeface="Cambria" pitchFamily="18" charset="0"/>
                <a:ea typeface="Calibri"/>
                <a:cs typeface="Times New Roman"/>
              </a:rPr>
              <a:t>Донским наказным атаманом Дмитрий Кутейников стал 7 июня 1827 г. В его атаманство было введено «Положение об управлении войска Донского», несколько улучшившее экономическое положение казаков. Но от атамана требовалась огромная энергия, чтобы претворить это  «Положение…» в жизнь. В январе 1836 г. Дмитрий Ефремович писал всевластному генерал-адъютанту Чернышеву: «атаманская должность, </a:t>
            </a:r>
            <a:r>
              <a:rPr lang="ru-RU" b="1" i="1" dirty="0" err="1">
                <a:latin typeface="Cambria" pitchFamily="18" charset="0"/>
                <a:ea typeface="Calibri"/>
                <a:cs typeface="Times New Roman"/>
              </a:rPr>
              <a:t>всемилостевейше</a:t>
            </a:r>
            <a:r>
              <a:rPr lang="ru-RU" b="1" i="1" dirty="0">
                <a:latin typeface="Cambria" pitchFamily="18" charset="0"/>
                <a:ea typeface="Calibri"/>
                <a:cs typeface="Times New Roman"/>
              </a:rPr>
              <a:t> на меня возложенная, не отвечает ни летам, ни здоровью, ни способностям моим».  10 февраля того же года последовал императорский указ об увольнении Кутейникова от атаманской должности с единовременной выдачей пособия в сумме 30 тысяч рублей.</a:t>
            </a:r>
          </a:p>
          <a:p>
            <a:pPr indent="361950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latin typeface="Cambria" pitchFamily="18" charset="0"/>
                <a:ea typeface="Calibri"/>
                <a:cs typeface="Times New Roman"/>
              </a:rPr>
              <a:t>Умер Дмитрий Ефремович Кутейников в 1844 г.  в Новочеркасске, в возрасте 77 </a:t>
            </a:r>
            <a:r>
              <a:rPr lang="ru-RU" b="1" i="1" dirty="0" smtClean="0">
                <a:latin typeface="Cambria" pitchFamily="18" charset="0"/>
                <a:ea typeface="Calibri"/>
                <a:cs typeface="Times New Roman"/>
              </a:rPr>
              <a:t>лет.</a:t>
            </a:r>
            <a:endParaRPr lang="ru-RU" b="1" i="1" dirty="0">
              <a:latin typeface="Cambria" pitchFamily="18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latin typeface="Cambria" pitchFamily="18" charset="0"/>
                <a:ea typeface="Calibri"/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391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32877" y="5013176"/>
            <a:ext cx="5742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    Петр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Николаевич Краснов 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libri"/>
              <a:cs typeface="Times New Roman"/>
            </a:endParaRPr>
          </a:p>
          <a:p>
            <a:pPr lvl="0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(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5 мая 1918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- 3 февраля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1919)</a:t>
            </a:r>
          </a:p>
        </p:txBody>
      </p:sp>
      <p:pic>
        <p:nvPicPr>
          <p:cNvPr id="5" name="Picture 2" descr="C:\Users\Библиотека\Desktop\Сыны донских степей\Петр Николаевич Красно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87" y="802974"/>
            <a:ext cx="3419872" cy="421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12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04578" y="1052736"/>
            <a:ext cx="71118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b="1" i="1" dirty="0" smtClean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Петр 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Николаевич Краснов родился 10 (22) сентября 1869 г. в Петербурге в семье казачьего генерала. Окончил Павловское военное училище и Офицерскую кавалерийскую школу, служил в гвардейских частях. В 1- ю мировую войну командовал казачьей бригадой, затем дивизией. Вместе с Л.Г. Корниловым выступил против Временного правительства. 5 мая 1918 г. избран донским войсковым атаманом. Поставив к июлю 1918 г. под ружье 30 тысяч конницы и столько же пехоты, он не смог, однако, договориться с командованием Добровольческой армии об объединении усилий в борьбе с большевиками, и заключил союз с немцами.</a:t>
            </a:r>
          </a:p>
          <a:p>
            <a:pPr indent="361950" algn="just"/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В ноябре 1918 г. в Германии началась революция, немцы прекратили снабжать Донскую армию оружием и боеприпасами. Усилилось давление красных дивизий на Дон.    </a:t>
            </a:r>
            <a:endParaRPr lang="ru-RU" b="1" i="1" dirty="0" smtClean="0">
              <a:solidFill>
                <a:prstClr val="black"/>
              </a:solidFill>
              <a:latin typeface="Cambria" pitchFamily="18" charset="0"/>
              <a:ea typeface="Calibri"/>
              <a:cs typeface="Times New Roman"/>
            </a:endParaRPr>
          </a:p>
          <a:p>
            <a:pPr indent="361950"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564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056043"/>
            <a:ext cx="6768752" cy="347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latin typeface="Cambria" pitchFamily="18" charset="0"/>
                <a:ea typeface="Calibri"/>
                <a:cs typeface="Times New Roman"/>
              </a:rPr>
              <a:t>Краснов отказался от должности донского атамана. 3 февраля (</a:t>
            </a:r>
            <a:r>
              <a:rPr lang="ru-RU" b="1" i="1" dirty="0" err="1">
                <a:latin typeface="Cambria" pitchFamily="18" charset="0"/>
                <a:ea typeface="Calibri"/>
                <a:cs typeface="Times New Roman"/>
              </a:rPr>
              <a:t>ст.ст</a:t>
            </a:r>
            <a:r>
              <a:rPr lang="ru-RU" b="1" i="1" dirty="0">
                <a:latin typeface="Cambria" pitchFamily="18" charset="0"/>
                <a:ea typeface="Calibri"/>
                <a:cs typeface="Times New Roman"/>
              </a:rPr>
              <a:t>.) 1919 г Круг принял его отставку.</a:t>
            </a:r>
          </a:p>
          <a:p>
            <a:pPr indent="361950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latin typeface="Cambria" pitchFamily="18" charset="0"/>
                <a:ea typeface="Calibri"/>
                <a:cs typeface="Times New Roman"/>
              </a:rPr>
              <a:t>После отставки П.Н. Краснов уехал в Германию и не прекращал борьбы против большевиков, особенно активизировав ее в годы Великой Отечественной войны. В июне 1946 г в Линце он был выдан англичанами советским войскам и по приговору Военной коллегии Верховного суда СССР повешен в Москве 17 января 1947 г.</a:t>
            </a:r>
          </a:p>
          <a:p>
            <a:pPr indent="361950"/>
            <a:r>
              <a:rPr lang="ru-RU" b="1" i="1" dirty="0">
                <a:latin typeface="Cambria" pitchFamily="18" charset="0"/>
                <a:ea typeface="Calibri"/>
              </a:rPr>
              <a:t>Имя его осталось в русской истории, а книги, принадлежащие перу П.Н. Краснова, с интересом читаются до сих пор.</a:t>
            </a:r>
            <a:endParaRPr lang="ru-RU" b="1" i="1" dirty="0">
              <a:latin typeface="Cambria" pitchFamily="18" charset="0"/>
            </a:endParaRPr>
          </a:p>
        </p:txBody>
      </p:sp>
      <p:pic>
        <p:nvPicPr>
          <p:cNvPr id="3077" name="Picture 5" descr="C:\Users\Библиотека\Desktop\Сыны донских степей\1648097054_30-gamerwall-pro-p-kazachii-fon-krasivie-30 - копия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653136"/>
            <a:ext cx="2816746" cy="115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42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38341" y="4733855"/>
            <a:ext cx="5883342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                </a:t>
            </a:r>
          </a:p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                Алексей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Каледин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 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libri"/>
              <a:cs typeface="Times New Roman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(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18 июня 1917 - 29 января 1918) 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3074" name="Picture 2" descr="C:\Users\Библиотека\Desktop\Сыны донских степей\Алексей Максимович Каледин  1861 19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836712"/>
            <a:ext cx="324068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60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38341" y="4733855"/>
            <a:ext cx="144142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                </a:t>
            </a:r>
          </a:p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          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764704"/>
            <a:ext cx="33483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Из </a:t>
            </a:r>
            <a:r>
              <a:rPr lang="ru-RU" sz="1600" b="1" i="1" dirty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строя выбыл вождь любимый</a:t>
            </a:r>
          </a:p>
          <a:p>
            <a:r>
              <a:rPr lang="ru-RU" sz="1600" b="1" i="1" dirty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Лихих, прославленных солдат;</a:t>
            </a:r>
          </a:p>
          <a:p>
            <a:r>
              <a:rPr lang="ru-RU" sz="1600" b="1" i="1" dirty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Он вел полки неудержимо</a:t>
            </a:r>
          </a:p>
          <a:p>
            <a:r>
              <a:rPr lang="ru-RU" sz="1600" b="1" i="1" dirty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На кряжи грозные Карпат</a:t>
            </a:r>
            <a:r>
              <a:rPr lang="ru-RU" sz="1600" b="1" i="1" dirty="0" smtClean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.</a:t>
            </a:r>
            <a:endParaRPr lang="ru-RU" sz="1600" b="1" i="1" dirty="0">
              <a:solidFill>
                <a:srgbClr val="8C43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libri"/>
            </a:endParaRPr>
          </a:p>
          <a:p>
            <a:r>
              <a:rPr lang="ru-RU" sz="1600" b="1" i="1" dirty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Уж ветер Венгрии</a:t>
            </a:r>
          </a:p>
          <a:p>
            <a:r>
              <a:rPr lang="ru-RU" sz="1600" b="1" i="1" dirty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Дыханьем героя встречным обвевал</a:t>
            </a:r>
          </a:p>
          <a:p>
            <a:r>
              <a:rPr lang="ru-RU" sz="1600" b="1" i="1" dirty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И он и доблестью и знаньем</a:t>
            </a:r>
          </a:p>
          <a:p>
            <a:r>
              <a:rPr lang="ru-RU" sz="1600" b="1" i="1" dirty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Отпор врага одолевал</a:t>
            </a:r>
            <a:r>
              <a:rPr lang="ru-RU" sz="1600" b="1" i="1" dirty="0" smtClean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,</a:t>
            </a:r>
            <a:endParaRPr lang="ru-RU" sz="1600" b="1" i="1" dirty="0">
              <a:solidFill>
                <a:srgbClr val="8C43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libri"/>
            </a:endParaRPr>
          </a:p>
          <a:p>
            <a:r>
              <a:rPr lang="ru-RU" sz="1600" b="1" i="1" dirty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Как в день последнего сраженья,</a:t>
            </a:r>
          </a:p>
          <a:p>
            <a:r>
              <a:rPr lang="ru-RU" sz="1600" b="1" i="1" dirty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Взирая с высоты на бой,</a:t>
            </a:r>
          </a:p>
          <a:p>
            <a:r>
              <a:rPr lang="ru-RU" sz="1600" b="1" i="1" dirty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И, как всегда, им управленье</a:t>
            </a:r>
          </a:p>
          <a:p>
            <a:r>
              <a:rPr lang="ru-RU" sz="1600" b="1" i="1" dirty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Оставив лично за собой</a:t>
            </a:r>
            <a:r>
              <a:rPr lang="ru-RU" sz="1600" b="1" i="1" dirty="0" smtClean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,</a:t>
            </a:r>
            <a:endParaRPr lang="ru-RU" sz="1600" b="1" i="1" dirty="0">
              <a:solidFill>
                <a:srgbClr val="8C43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libri"/>
            </a:endParaRPr>
          </a:p>
          <a:p>
            <a:r>
              <a:rPr lang="ru-RU" sz="1600" b="1" i="1" dirty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Он на вершине обнаженной</a:t>
            </a:r>
          </a:p>
          <a:p>
            <a:r>
              <a:rPr lang="ru-RU" sz="1600" b="1" i="1" dirty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Бесстрашно под огнем стоял,</a:t>
            </a:r>
          </a:p>
          <a:p>
            <a:r>
              <a:rPr lang="ru-RU" sz="1600" b="1" i="1" dirty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И пал шрапнелью в миг сраженный</a:t>
            </a:r>
          </a:p>
          <a:p>
            <a:r>
              <a:rPr lang="ru-RU" sz="1600" b="1" i="1" dirty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Отважный, храбрый </a:t>
            </a:r>
            <a:r>
              <a:rPr lang="ru-RU" sz="1600" b="1" i="1" dirty="0" smtClean="0">
                <a:solidFill>
                  <a:srgbClr val="8C43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генерал</a:t>
            </a:r>
            <a:endParaRPr lang="ru-RU" sz="1600" b="1" i="1" dirty="0">
              <a:solidFill>
                <a:srgbClr val="8C43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871259"/>
            <a:ext cx="29523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i="1" dirty="0">
                <a:solidFill>
                  <a:srgbClr val="9B4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Но, тяжко раненый, с носилок</a:t>
            </a:r>
          </a:p>
          <a:p>
            <a:pPr lvl="0"/>
            <a:r>
              <a:rPr lang="ru-RU" sz="1600" b="1" i="1" dirty="0">
                <a:solidFill>
                  <a:srgbClr val="9B4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Он ободрял своих солдат</a:t>
            </a:r>
            <a:r>
              <a:rPr lang="ru-RU" sz="1600" b="1" i="1" dirty="0" smtClean="0">
                <a:solidFill>
                  <a:srgbClr val="9B4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.</a:t>
            </a:r>
          </a:p>
          <a:p>
            <a:pPr lvl="0"/>
            <a:r>
              <a:rPr lang="ru-RU" sz="1600" b="1" i="1" dirty="0" smtClean="0">
                <a:solidFill>
                  <a:srgbClr val="9B4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И </a:t>
            </a:r>
            <a:r>
              <a:rPr lang="ru-RU" sz="1600" b="1" i="1" dirty="0">
                <a:solidFill>
                  <a:srgbClr val="9B4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взор его был горд и пылок:</a:t>
            </a:r>
          </a:p>
          <a:p>
            <a:pPr lvl="0"/>
            <a:r>
              <a:rPr lang="ru-RU" sz="1600" b="1" i="1" dirty="0">
                <a:solidFill>
                  <a:srgbClr val="9B4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— "Мы вместе спустимся с Карпат!</a:t>
            </a:r>
          </a:p>
          <a:p>
            <a:pPr lvl="0"/>
            <a:r>
              <a:rPr lang="ru-RU" sz="1600" b="1" i="1" dirty="0">
                <a:solidFill>
                  <a:srgbClr val="9B4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Мы будем в Венгрии!" Солдаты</a:t>
            </a:r>
          </a:p>
          <a:p>
            <a:pPr lvl="0"/>
            <a:r>
              <a:rPr lang="ru-RU" sz="1600" b="1" i="1" dirty="0">
                <a:solidFill>
                  <a:srgbClr val="9B4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Прощаясь, плакали, и там</a:t>
            </a:r>
          </a:p>
          <a:p>
            <a:pPr lvl="0"/>
            <a:r>
              <a:rPr lang="ru-RU" sz="1600" b="1" i="1" dirty="0">
                <a:solidFill>
                  <a:srgbClr val="9B4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Вся горечь тяжкой их утраты</a:t>
            </a:r>
          </a:p>
          <a:p>
            <a:pPr lvl="0"/>
            <a:r>
              <a:rPr lang="ru-RU" sz="1600" b="1" i="1" dirty="0">
                <a:solidFill>
                  <a:srgbClr val="9B4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Промчалась тенью по полкам</a:t>
            </a:r>
            <a:r>
              <a:rPr lang="ru-RU" sz="1600" b="1" i="1" dirty="0" smtClean="0">
                <a:solidFill>
                  <a:srgbClr val="9B4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.</a:t>
            </a:r>
            <a:endParaRPr lang="ru-RU" sz="1600" b="1" i="1" dirty="0">
              <a:solidFill>
                <a:srgbClr val="9B4A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libri"/>
            </a:endParaRPr>
          </a:p>
          <a:p>
            <a:pPr lvl="0"/>
            <a:r>
              <a:rPr lang="ru-RU" sz="1600" b="1" i="1" dirty="0">
                <a:solidFill>
                  <a:srgbClr val="9B4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А дома славой и хвалою</a:t>
            </a:r>
          </a:p>
          <a:p>
            <a:pPr lvl="0"/>
            <a:r>
              <a:rPr lang="ru-RU" sz="1600" b="1" i="1" dirty="0">
                <a:solidFill>
                  <a:srgbClr val="9B4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Героя-сына упоен,</a:t>
            </a:r>
          </a:p>
          <a:p>
            <a:pPr lvl="0"/>
            <a:r>
              <a:rPr lang="ru-RU" sz="1600" b="1" i="1" dirty="0" err="1">
                <a:solidFill>
                  <a:srgbClr val="9B4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Склонясь</a:t>
            </a:r>
            <a:r>
              <a:rPr lang="ru-RU" sz="1600" b="1" i="1" dirty="0">
                <a:solidFill>
                  <a:srgbClr val="9B4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 седою головою</a:t>
            </a:r>
          </a:p>
          <a:p>
            <a:pPr lvl="0"/>
            <a:r>
              <a:rPr lang="ru-RU" sz="1600" b="1" i="1" dirty="0">
                <a:solidFill>
                  <a:srgbClr val="9B4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</a:rPr>
              <a:t>Его встречает Тихий Дон. </a:t>
            </a:r>
            <a:endParaRPr lang="ru-RU" sz="1600" b="1" i="1" dirty="0" smtClean="0">
              <a:solidFill>
                <a:srgbClr val="9B4A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libri"/>
            </a:endParaRPr>
          </a:p>
          <a:p>
            <a:pPr lvl="0"/>
            <a:endParaRPr lang="ru-RU" sz="1600" b="1" i="1" dirty="0">
              <a:solidFill>
                <a:srgbClr val="9B4A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lvl="0"/>
            <a:r>
              <a:rPr lang="ru-RU" sz="1600" b="1" i="1" dirty="0">
                <a:solidFill>
                  <a:srgbClr val="9B4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                 </a:t>
            </a:r>
            <a:r>
              <a:rPr lang="ru-RU" sz="1600" b="1" i="1" dirty="0" smtClean="0">
                <a:solidFill>
                  <a:srgbClr val="9B4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          </a:t>
            </a:r>
            <a:r>
              <a:rPr lang="ru-RU" sz="1600" b="1" i="1" dirty="0">
                <a:solidFill>
                  <a:srgbClr val="9B4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Сергей Сулин</a:t>
            </a:r>
            <a:endParaRPr lang="ru-RU" sz="1600" dirty="0">
              <a:solidFill>
                <a:srgbClr val="9B4A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838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412776"/>
            <a:ext cx="66967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B05408"/>
                </a:solidFill>
                <a:latin typeface="Cambria" pitchFamily="18" charset="0"/>
              </a:rPr>
              <a:t>          </a:t>
            </a:r>
            <a:r>
              <a:rPr lang="ru-RU" sz="2000" b="1" i="1" dirty="0" smtClean="0">
                <a:solidFill>
                  <a:srgbClr val="B054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Будущее</a:t>
            </a:r>
            <a:r>
              <a:rPr lang="ru-RU" sz="2000" b="1" i="1" dirty="0">
                <a:solidFill>
                  <a:srgbClr val="B054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  каждого человека, народа  и страны определяется прошлым. </a:t>
            </a:r>
            <a:endParaRPr lang="ru-RU" sz="2000" b="1" i="1" dirty="0" smtClean="0">
              <a:solidFill>
                <a:srgbClr val="B054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just"/>
            <a:endParaRPr lang="ru-RU" sz="2000" b="1" i="1" dirty="0" smtClean="0">
              <a:solidFill>
                <a:srgbClr val="B054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just"/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    «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Мы вопрошаем и допрашиваем прошедшее, чтобы оно объяснило нам наше настоящее и намекнуло о нашем будущем». </a:t>
            </a:r>
            <a:endParaRPr lang="ru-RU" sz="20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just"/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                                                                          В. Белинский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just"/>
            <a:endParaRPr lang="ru-RU" sz="2000" b="1" i="1" dirty="0" smtClean="0">
              <a:solidFill>
                <a:srgbClr val="B054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just"/>
            <a:r>
              <a:rPr lang="ru-RU" sz="2000" b="1" i="1" dirty="0" smtClean="0">
                <a:solidFill>
                  <a:srgbClr val="B054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      Опыт </a:t>
            </a:r>
            <a:r>
              <a:rPr lang="ru-RU" sz="2000" b="1" i="1" dirty="0">
                <a:solidFill>
                  <a:srgbClr val="B054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показывает, что право на будущее есть только у народов, которые знают, понимают, уважают свою историю.</a:t>
            </a:r>
          </a:p>
        </p:txBody>
      </p:sp>
    </p:spTree>
    <p:extLst>
      <p:ext uri="{BB962C8B-B14F-4D97-AF65-F5344CB8AC3E}">
        <p14:creationId xmlns:p14="http://schemas.microsoft.com/office/powerpoint/2010/main" val="364640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23628" y="1068095"/>
            <a:ext cx="70567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/>
            <a:r>
              <a:rPr lang="ru-RU" b="1" i="1" dirty="0" smtClean="0">
                <a:solidFill>
                  <a:prstClr val="black"/>
                </a:solidFill>
                <a:latin typeface="Cambria" pitchFamily="18" charset="0"/>
                <a:ea typeface="Calibri"/>
              </a:rPr>
              <a:t>Алексей 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Максимович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</a:rPr>
              <a:t>Каледин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 родился 12 (24) октября 1861 г. в станице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</a:rPr>
              <a:t>Усть-Хоперской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 в семье казачьего офицера. В 1882 г. закончил артиллерийское училище, в 1889 г. - Академию Генерального штаба. В Первую мировую войну генерал-лейтенант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</a:rPr>
              <a:t>Каледин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 командовал дивизией, 12-м армейским корпусом затем 8-й армией.</a:t>
            </a:r>
          </a:p>
          <a:p>
            <a:pPr lvl="0" indent="361950" algn="just"/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18 июня 1917 г. впервые со времен Петра Великого был свободно избран донской войсковой атаман. Им стал Алексей Максимович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</a:rPr>
              <a:t>Каледин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.</a:t>
            </a:r>
          </a:p>
          <a:p>
            <a:pPr lvl="0" indent="361950" algn="just"/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Новый атаман принимал все меры для налаживания на Дону нормальной жизни, собирался провести земельную и другие реформы, выборы в Учредительное собрание.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</a:rPr>
              <a:t>Каледин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 не принял смещение Керенским Л.Г. Корнилова с поста Главковерха, и Керенский издал распоряжение об аресте донского атамана.</a:t>
            </a:r>
          </a:p>
          <a:p>
            <a:pPr lvl="0" indent="361950"/>
            <a:endParaRPr lang="ru-RU" b="1" i="1" dirty="0">
              <a:solidFill>
                <a:prstClr val="black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1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46870" y="1228425"/>
            <a:ext cx="70207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/>
            <a:r>
              <a:rPr lang="ru-RU" b="1" i="1" dirty="0" smtClean="0">
                <a:solidFill>
                  <a:prstClr val="black"/>
                </a:solidFill>
                <a:latin typeface="Cambria" pitchFamily="18" charset="0"/>
                <a:ea typeface="Calibri"/>
              </a:rPr>
              <a:t>Октябрьский 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переворот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</a:rPr>
              <a:t>Каледин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 не признал. 5 января 1918 г. было образовано правительство Донской области, но 10-11-го января 1918 г. в станице Каменской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</a:rPr>
              <a:t>большевистски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 настроенный съезд казаков-фронтовиков, представляющий едва ли 5 % населения Дона, заявил, что берет всю полноту власти на Дону на себя. И сразу же на Дон из Москвы явились войска Совнаркома во главе с Антоновым-Овсеенко. 29 января 1918 г. А.М.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</a:rPr>
              <a:t>Каледин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 объявил, что сил для сопротивления большевикам в его распоряжении нет, и он слагает с себя полномочия войскового атамана. После этого Алексей Максимович застрелился.</a:t>
            </a:r>
          </a:p>
          <a:p>
            <a:pPr lvl="0" indent="361950" algn="just"/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Похоронили А.М.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</a:rPr>
              <a:t>Каледина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 на Новочеркасском городском кладбище.</a:t>
            </a:r>
          </a:p>
          <a:p>
            <a:pPr lvl="0" indent="361950" algn="just"/>
            <a:r>
              <a:rPr lang="ru-RU" b="1" i="1" dirty="0" smtClean="0">
                <a:solidFill>
                  <a:prstClr val="black"/>
                </a:solidFill>
                <a:latin typeface="Cambria" pitchFamily="18" charset="0"/>
                <a:ea typeface="Calibri"/>
              </a:rPr>
              <a:t> </a:t>
            </a:r>
            <a:endParaRPr lang="ru-RU" b="1" i="1" dirty="0">
              <a:solidFill>
                <a:prstClr val="black"/>
              </a:solidFill>
              <a:latin typeface="Cambria" pitchFamily="18" charset="0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242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5085184"/>
            <a:ext cx="47420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   Константин Максимович</a:t>
            </a:r>
          </a:p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               (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1898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-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1905)</a:t>
            </a:r>
          </a:p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  </a:t>
            </a:r>
            <a:endParaRPr lang="ru-RU" dirty="0"/>
          </a:p>
        </p:txBody>
      </p:sp>
      <p:pic>
        <p:nvPicPr>
          <p:cNvPr id="5123" name="Picture 3" descr="C:\Users\Библиотека\Desktop\Сыны донских степей\ОТСКАНИРОВАНЫЕ\1\7. Константин Максимович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590" y="748823"/>
            <a:ext cx="3314345" cy="433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06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034782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/>
            <a:r>
              <a:rPr lang="ru-RU" b="1" i="1" dirty="0" smtClean="0">
                <a:solidFill>
                  <a:prstClr val="black"/>
                </a:solidFill>
                <a:latin typeface="Cambria" pitchFamily="18" charset="0"/>
                <a:ea typeface="Calibri"/>
              </a:rPr>
              <a:t>       </a:t>
            </a:r>
            <a:endParaRPr lang="ru-RU" b="1" i="1" dirty="0">
              <a:solidFill>
                <a:prstClr val="black"/>
              </a:solidFill>
              <a:latin typeface="Cambria" pitchFamily="18" charset="0"/>
              <a:ea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18616" y="3244334"/>
            <a:ext cx="235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prstClr val="black"/>
                </a:solidFill>
                <a:latin typeface="Cambria" pitchFamily="18" charset="0"/>
                <a:ea typeface="Calibri"/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23628" y="1089705"/>
            <a:ext cx="70927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/>
            <a:r>
              <a:rPr lang="ru-RU" b="1" i="1" dirty="0" smtClean="0">
                <a:solidFill>
                  <a:prstClr val="black"/>
                </a:solidFill>
                <a:latin typeface="Cambria" pitchFamily="18" charset="0"/>
                <a:ea typeface="Calibri"/>
              </a:rPr>
              <a:t>При 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этом атамане от пяти официальных казачьих праздников осталось два: 6 мая — день рождения императора Николая II  и день церковного праздника святого и праведного Иова Многострадального; и 5 октября - день Святителя Алексея, митрополита Московского и день рождения августейшего атамана всех казачьих войск цесаревича Алексея. Остальные были упразднены указом императора от 5 октября 1904 г.</a:t>
            </a:r>
          </a:p>
          <a:p>
            <a:pPr lvl="0" indent="361950" algn="just"/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26 августа 1904 г. императорским указом «в вечное сохранение и напоминание славных имен военачальников Донского войска, водивших его к победам, первоочередным полкам войска присвоены имена: генерала Сысоева, атамана Ермака Тимофеевича, графа Платова, войскового атамана Власова, генерала Краснощекова, войскового атамана Денисова, </a:t>
            </a:r>
          </a:p>
        </p:txBody>
      </p:sp>
    </p:spTree>
    <p:extLst>
      <p:ext uri="{BB962C8B-B14F-4D97-AF65-F5344CB8AC3E}">
        <p14:creationId xmlns:p14="http://schemas.microsoft.com/office/powerpoint/2010/main" val="100430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23628" y="1124744"/>
            <a:ext cx="690666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/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генерала Иловайского, генерал-адъютанта графа Орлова-Денисова, генерала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</a:rPr>
              <a:t>Луковкина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, генерала от кавалерии графа Денисова, генерал-фельдмаршала князя Потемкина-Таврического, генерал- фельдмаршала князя Кутузова-Смоленского, , войскового атамана Ефремова, генерала Краснова 1-го, генерала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</a:rPr>
              <a:t>Грекова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 и генерала Бакланова».</a:t>
            </a:r>
          </a:p>
          <a:p>
            <a:pPr lvl="0" indent="361950" algn="just"/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Константин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</a:rPr>
              <a:t>Клавдиевич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 Максимович проводил мобилизацию казаков на войну с Японией (1904-1905 гг.), в которой участвовали 19-й, 24-й, 25-й, 26-й полки в составе 4-й Донской казачьей дивизии и 2-я и 3-я батареи в составе 3-го Донского казачьего артиллерийского дивизиона.</a:t>
            </a:r>
          </a:p>
          <a:p>
            <a:pPr lvl="0" indent="361950" algn="just"/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При нем в Новочеркасске был открыт Донской музей (1899 г.) и памятник Ермаку Тимофеевичу (1904 г.). В 1905 г. в донской столице освящен кафедральный Вознесенский собор, один из крупнейших храмов России.</a:t>
            </a:r>
          </a:p>
          <a:p>
            <a:pPr lvl="0" indent="361950" algn="just"/>
            <a:endParaRPr lang="ru-RU" b="1" i="1" dirty="0">
              <a:solidFill>
                <a:prstClr val="black"/>
              </a:solidFill>
              <a:latin typeface="Cambria" pitchFamily="18" charset="0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380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5085184"/>
            <a:ext cx="46700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Николай </a:t>
            </a:r>
            <a:r>
              <a:rPr lang="ru-RU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Краснокутский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libri"/>
              <a:cs typeface="Times New Roman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              (1874 - 1881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) </a:t>
            </a:r>
            <a:endParaRPr lang="ru-RU" dirty="0"/>
          </a:p>
        </p:txBody>
      </p:sp>
      <p:pic>
        <p:nvPicPr>
          <p:cNvPr id="7170" name="Picture 2" descr="C:\Users\Библиотека\Desktop\Сыны донских степей\ОТСКАНИРОВАНЫЕ\1\10. Николай Краснокутский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740" y="824833"/>
            <a:ext cx="3296543" cy="425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68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23628" y="1052736"/>
            <a:ext cx="70207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b="1" i="1" dirty="0" smtClean="0">
                <a:solidFill>
                  <a:prstClr val="black"/>
                </a:solidFill>
                <a:latin typeface="Cambria" pitchFamily="18" charset="0"/>
                <a:ea typeface="Calibri"/>
              </a:rPr>
              <a:t>Генерал 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от кавалерии и генерал-адъютант Николай Александрович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</a:rPr>
              <a:t>Краснокутский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 правил Доном в ранге войскового наказного атамана в течение семи лет.</a:t>
            </a:r>
          </a:p>
          <a:p>
            <a:pPr indent="361950" algn="just"/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На его долю выпало осуществить серию реформ, выводивших Донскую область на новую ступень социально-экономического развития.</a:t>
            </a:r>
          </a:p>
          <a:p>
            <a:pPr indent="361950" algn="just"/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В 1875 г. на Дону были введены земства для управления делами местного хозяйства. Однако они недолго просуществовали на донской земле, семь лет спустя их деятельность была приостановлена.</a:t>
            </a:r>
          </a:p>
          <a:p>
            <a:pPr indent="361950" algn="just"/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29 апреля 1875 г. появилось высочайше утвержденное положение о воинской повинности Донского казачьего войска. Согласно ему состоявшие на службе казачьи полки получили порядковые номера, и четырнадцать первоочередных донских полков при переформировании кавалерии были приданы четвертыми полками (с соответствующими номерами) кавалерийским дивизиям.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118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124744"/>
            <a:ext cx="68047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b="1" i="1" dirty="0" smtClean="0">
                <a:solidFill>
                  <a:prstClr val="black"/>
                </a:solidFill>
                <a:latin typeface="Cambria" pitchFamily="18" charset="0"/>
                <a:ea typeface="Calibri"/>
              </a:rPr>
              <a:t>Из 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полков от пятнадцатого до восемнадцатого включительно была сформирована Донская казачья дивизия. Девятнадцатый и двадцатый полки остались вне ее.</a:t>
            </a:r>
          </a:p>
          <a:p>
            <a:pPr indent="361950" algn="just"/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В годы атаманства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</a:rPr>
              <a:t>Краснокутского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 казачьи полки отличились в сражениях русско-турецкой войны 1877-1878 гг., за что 30 августа 1879 г. атаман получил войсковое Георгиевское знамя «За отличие в Турецкую войну </a:t>
            </a:r>
            <a:r>
              <a:rPr lang="ru-RU" b="1" i="1" dirty="0" smtClean="0">
                <a:solidFill>
                  <a:prstClr val="black"/>
                </a:solidFill>
                <a:latin typeface="Cambria" pitchFamily="18" charset="0"/>
                <a:ea typeface="Calibri"/>
              </a:rPr>
              <a:t>1877 - 1878 г.»</a:t>
            </a:r>
            <a:endParaRPr lang="ru-RU" b="1" i="1" dirty="0">
              <a:solidFill>
                <a:prstClr val="black"/>
              </a:solidFill>
              <a:latin typeface="Cambria" pitchFamily="18" charset="0"/>
              <a:ea typeface="Calibri"/>
            </a:endParaRPr>
          </a:p>
          <a:p>
            <a:pPr indent="361950" algn="just"/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При НА. Краснокутском в 1878 г. был учрежден герб Области Войска донского, просуществовавший до 1917 года.</a:t>
            </a:r>
          </a:p>
          <a:p>
            <a:pPr indent="361950" algn="just"/>
            <a:r>
              <a:rPr lang="ru-RU" b="1" i="1" dirty="0" smtClean="0">
                <a:solidFill>
                  <a:prstClr val="black"/>
                </a:solidFill>
                <a:latin typeface="Cambria" pitchFamily="18" charset="0"/>
                <a:ea typeface="Calibri"/>
              </a:rPr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383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23628" y="5085184"/>
            <a:ext cx="68047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Анатолий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Назаров 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libri"/>
              <a:cs typeface="Times New Roman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(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29 января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-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18 февраля 1918)  </a:t>
            </a:r>
            <a:endParaRPr lang="ru-RU" dirty="0"/>
          </a:p>
        </p:txBody>
      </p:sp>
      <p:pic>
        <p:nvPicPr>
          <p:cNvPr id="8194" name="Picture 2" descr="C:\Users\Библиотека\Desktop\Сыны донских степей\ОТСКАНИРОВАНЫЕ\1\9. Анатолий Назаров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855" y="789970"/>
            <a:ext cx="3376301" cy="42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65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764704"/>
            <a:ext cx="72728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b="1" i="1" dirty="0" smtClean="0">
                <a:solidFill>
                  <a:prstClr val="black"/>
                </a:solidFill>
                <a:latin typeface="Cambria" pitchFamily="18" charset="0"/>
                <a:ea typeface="Calibri"/>
              </a:rPr>
              <a:t> 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Анатолий Михайлович Назаров </a:t>
            </a:r>
            <a:r>
              <a:rPr lang="ru-RU" b="1" i="1" dirty="0" smtClean="0">
                <a:solidFill>
                  <a:prstClr val="black"/>
                </a:solidFill>
                <a:latin typeface="Cambria" pitchFamily="18" charset="0"/>
                <a:ea typeface="Calibri"/>
              </a:rPr>
              <a:t>окончил Академию 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Генерального штаба. Первую мировую войну встретил в чине полковника, за боевые заслуги был произведен в генерал–майоры. Войсковой атаман А.М.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</a:rPr>
              <a:t>Каледин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 назначил А.М. Назарова командующим войсками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</a:rPr>
              <a:t>Усть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-Медведицкого, затем – Таганрогского и Ростовского округов. </a:t>
            </a:r>
          </a:p>
          <a:p>
            <a:pPr indent="361950" algn="just"/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После смерти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</a:rPr>
              <a:t>Каледина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 казаки предложили атаманскую власть А.М. Назарову, в начале февраля 1918 г. генерал Назаров принял ее.</a:t>
            </a:r>
          </a:p>
          <a:p>
            <a:pPr indent="361950" algn="just"/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Назаров объявил всеобщую мобилизацию на Дону для борьбы с большевиками, просил Добровольческую армию М.В. Алексеева помочь в обороне Дона от красных. Однако 7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</a:rPr>
              <a:t>февралоя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 (ст.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</a:rPr>
              <a:t>ст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) 1918 г. Генералы Корнилов, Алексеев и Деникин увели Добровольческую армию на Кубань. Вечером 12 февраля 1918 г. Войсковой старшина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</a:rPr>
              <a:t>Голубов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 во главе сильного отряда разогнал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</a:rPr>
              <a:t>Крунг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, арестовал атамана А.М. Назарова и председателя Круга Е.А. Волошинова. А 17 февраля все они (кроме Назарова, еще шесть человек) были расстреляны.</a:t>
            </a:r>
          </a:p>
          <a:p>
            <a:pPr indent="361950" algn="just"/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Похоронен А.М. Назаров в Новочеркасске.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115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2000" y="4962997"/>
            <a:ext cx="3744416" cy="136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Матвей 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Платов 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(1801 - 1818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) </a:t>
            </a:r>
          </a:p>
          <a:p>
            <a:r>
              <a:rPr lang="ru-RU" dirty="0" smtClean="0">
                <a:solidFill>
                  <a:srgbClr val="333333"/>
                </a:solidFill>
                <a:latin typeface="arial"/>
              </a:rPr>
              <a:t> </a:t>
            </a:r>
            <a:endParaRPr lang="ru-RU" dirty="0"/>
          </a:p>
        </p:txBody>
      </p:sp>
      <p:pic>
        <p:nvPicPr>
          <p:cNvPr id="6" name="Picture 3" descr="C:\Users\Библиотека\Desktop\Сыны донских степей\ОТСКАНИРОВАНЫЕ\1\1. Матвей Платов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319" y="626877"/>
            <a:ext cx="3351778" cy="433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07604" y="2060848"/>
            <a:ext cx="36724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9B4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Мы должны показать врагам,</a:t>
            </a:r>
            <a:br>
              <a:rPr lang="ru-RU" b="1" i="1" dirty="0">
                <a:solidFill>
                  <a:srgbClr val="9B4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b="1" i="1" dirty="0">
                <a:solidFill>
                  <a:srgbClr val="9B4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что помышляем не о жизни,</a:t>
            </a:r>
            <a:br>
              <a:rPr lang="ru-RU" b="1" i="1" dirty="0">
                <a:solidFill>
                  <a:srgbClr val="9B4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b="1" i="1" dirty="0">
                <a:solidFill>
                  <a:srgbClr val="9B4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но о чести и славе России.</a:t>
            </a:r>
            <a:br>
              <a:rPr lang="ru-RU" b="1" i="1" dirty="0">
                <a:solidFill>
                  <a:srgbClr val="9B4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b="1" i="1" dirty="0">
                <a:solidFill>
                  <a:srgbClr val="9B4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Из приказа Платова.</a:t>
            </a:r>
            <a:br>
              <a:rPr lang="ru-RU" b="1" i="1" dirty="0">
                <a:solidFill>
                  <a:srgbClr val="9B4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b="1" i="1" dirty="0">
                <a:solidFill>
                  <a:srgbClr val="9B4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ru-RU" b="1" i="1" dirty="0">
                <a:solidFill>
                  <a:srgbClr val="9B4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b="1" i="1" dirty="0" smtClean="0">
                <a:solidFill>
                  <a:srgbClr val="9B4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        Матвей </a:t>
            </a:r>
            <a:r>
              <a:rPr lang="ru-RU" b="1" i="1" dirty="0">
                <a:solidFill>
                  <a:srgbClr val="9B4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Иванович Платов</a:t>
            </a:r>
            <a:endParaRPr lang="ru-RU" b="1" dirty="0">
              <a:solidFill>
                <a:srgbClr val="9B4A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35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5085184"/>
            <a:ext cx="45093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Максим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Власов 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libri"/>
              <a:cs typeface="Times New Roman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(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1836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-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1848)    </a:t>
            </a:r>
            <a:endParaRPr lang="ru-RU" dirty="0"/>
          </a:p>
        </p:txBody>
      </p:sp>
      <p:pic>
        <p:nvPicPr>
          <p:cNvPr id="9218" name="Picture 2" descr="C:\Users\Библиотека\Desktop\Сыны донских степей\ОТСКАНИРОВАНЫЕ\1\16. Максим Власов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498" y="807868"/>
            <a:ext cx="3495873" cy="438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10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908720"/>
            <a:ext cx="69127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b="1" i="1" dirty="0" smtClean="0">
                <a:solidFill>
                  <a:prstClr val="black"/>
                </a:solidFill>
                <a:latin typeface="Cambria" pitchFamily="18" charset="0"/>
                <a:ea typeface="Calibri"/>
              </a:rPr>
              <a:t>В 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Отечественной войне 1812 г. Максим Григорьевич Власов командовал казачьим полком. В Бородинском сражении занимал позиции в нижнем течении реки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</a:rPr>
              <a:t>Колочи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. В ходе наступления русской армии, находясь в авангарде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</a:rPr>
              <a:t>платовского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 корпуса, участвовал не в одной схватке с  французами. В составе «летучего» отряда Чернышева участвовал 31 декабря 1812 г. во взятии города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</a:rPr>
              <a:t>Мариенвердера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. 16 сентября 1813 г указом императора произведен в генерал-майоры, полк его получил Георгиевское знамя.	</a:t>
            </a:r>
          </a:p>
          <a:p>
            <a:pPr indent="361950" algn="just"/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Назначен наказным атаманом в феврале 1836 г., начал энергично вводить в действие «Положение об управлении войска Донского». Шло перераспределение земли: казакам давали тридцать десятин на мужскую душу отводили войсковые земли поместным дворянам.  Излишки изымались независимо от должности и чина, за чем лично следил атаман (у потомков покойного атамана М.И. Платова изъяли, например, 23344 </a:t>
            </a:r>
            <a:r>
              <a:rPr lang="ru-RU" b="1" i="1" dirty="0" smtClean="0">
                <a:solidFill>
                  <a:prstClr val="black"/>
                </a:solidFill>
                <a:latin typeface="Cambria" pitchFamily="18" charset="0"/>
                <a:ea typeface="Calibri"/>
              </a:rPr>
              <a:t>десятины земли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32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094681"/>
            <a:ext cx="68047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/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На долю Максима Григорьевича выпала тяжкая задача - переселить часть казаков с Дона на передовые линии Кавказа.  В атаманство Власова на Донской земле появилась первая шахта. Началась механизация сельскохозяйственного труда</a:t>
            </a:r>
            <a:r>
              <a:rPr lang="ru-RU" b="1" i="1" dirty="0" smtClean="0">
                <a:solidFill>
                  <a:prstClr val="black"/>
                </a:solidFill>
                <a:latin typeface="Cambria" pitchFamily="18" charset="0"/>
                <a:ea typeface="Calibri"/>
              </a:rPr>
              <a:t>.</a:t>
            </a:r>
          </a:p>
          <a:p>
            <a:pPr lvl="0" indent="361950" algn="just"/>
            <a:r>
              <a:rPr lang="ru-RU" b="1" i="1" dirty="0" smtClean="0">
                <a:solidFill>
                  <a:prstClr val="black"/>
                </a:solidFill>
                <a:latin typeface="Cambria" pitchFamily="18" charset="0"/>
                <a:ea typeface="Calibri"/>
              </a:rPr>
              <a:t> 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В мае 1848 г. в инспекционной поездке по Области Войска Донского Максим Григорьевич в станице </a:t>
            </a:r>
            <a:r>
              <a:rPr lang="ru-RU" b="1" i="1" dirty="0" err="1" smtClean="0">
                <a:solidFill>
                  <a:prstClr val="black"/>
                </a:solidFill>
                <a:latin typeface="Cambria" pitchFamily="18" charset="0"/>
                <a:ea typeface="Calibri"/>
              </a:rPr>
              <a:t>Усть</a:t>
            </a:r>
            <a:r>
              <a:rPr lang="ru-RU" b="1" i="1" dirty="0" smtClean="0">
                <a:solidFill>
                  <a:prstClr val="black"/>
                </a:solidFill>
                <a:latin typeface="Cambria" pitchFamily="18" charset="0"/>
                <a:ea typeface="Calibri"/>
              </a:rPr>
              <a:t> -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</a:rPr>
              <a:t>Медведицкой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 заболел холерой и скончался. Здесь же похоронен.</a:t>
            </a:r>
          </a:p>
          <a:p>
            <a:pPr lvl="0" indent="361950" algn="just"/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</a:rPr>
              <a:t>Со смертью Власова умерла и многолетняя и законная традиция, согласно которой донским атаманом обязательно становился «природный», коренной донской казак. Последующие донские атаманы назначались российскими императорами из лиц не казачьего </a:t>
            </a:r>
            <a:r>
              <a:rPr lang="ru-RU" b="1" i="1" dirty="0" smtClean="0">
                <a:solidFill>
                  <a:prstClr val="black"/>
                </a:solidFill>
                <a:latin typeface="Cambria" pitchFamily="18" charset="0"/>
                <a:ea typeface="Calibri"/>
              </a:rPr>
              <a:t>происхождения.</a:t>
            </a:r>
            <a:endParaRPr lang="ru-RU" b="1" i="1" dirty="0">
              <a:solidFill>
                <a:prstClr val="black"/>
              </a:solidFill>
              <a:latin typeface="Cambria" pitchFamily="18" charset="0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094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228425"/>
            <a:ext cx="66967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b="1" i="1" dirty="0" smtClean="0">
                <a:solidFill>
                  <a:srgbClr val="9B4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Как </a:t>
            </a:r>
            <a:r>
              <a:rPr lang="ru-RU" b="1" i="1" dirty="0">
                <a:solidFill>
                  <a:srgbClr val="9B4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не горька была их доля, но у них было величайшее утешение, о котором можно только мечтать. Счастье их – в счастье народа. Их беспредельная  любовь к Родине возвращается к ним любовью народа, а его любовь нетленна</a:t>
            </a:r>
            <a:r>
              <a:rPr lang="ru-RU" b="1" i="1" dirty="0" smtClean="0">
                <a:solidFill>
                  <a:srgbClr val="9B4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.</a:t>
            </a:r>
            <a:endParaRPr lang="ru-RU" b="1" i="1" dirty="0">
              <a:solidFill>
                <a:srgbClr val="9B4A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libri"/>
              <a:cs typeface="Times New Roman"/>
            </a:endParaRPr>
          </a:p>
          <a:p>
            <a:pPr indent="361950" algn="just"/>
            <a:r>
              <a:rPr lang="ru-RU" b="1" i="1" dirty="0">
                <a:solidFill>
                  <a:srgbClr val="9B4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Герои России обрели реальное бессмертие в сердцах человеческих. И мы, молодые, любим, помним и чтим память наших великих предков. </a:t>
            </a:r>
            <a:endParaRPr lang="ru-RU" dirty="0">
              <a:solidFill>
                <a:srgbClr val="9B4A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39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228425"/>
            <a:ext cx="69752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ctr"/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Презентацию подготовила:</a:t>
            </a:r>
          </a:p>
          <a:p>
            <a:pPr indent="361950" algn="ctr"/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Педагог – библиотекарь И.В. Соколовская</a:t>
            </a:r>
          </a:p>
          <a:p>
            <a:pPr indent="361950" algn="ctr"/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МБОУ </a:t>
            </a:r>
            <a:r>
              <a:rPr lang="ru-RU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Тацинская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СОШ № 3</a:t>
            </a:r>
          </a:p>
          <a:p>
            <a:pPr indent="361950" algn="just"/>
            <a:endParaRPr lang="ru-RU" dirty="0">
              <a:solidFill>
                <a:srgbClr val="9B4A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Библиотека\Desktop\Сыны донских степей\1648097086_52-gamerwall-pro-p-kazachii-fon-krasivie-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05753"/>
            <a:ext cx="4778896" cy="318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02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124744"/>
            <a:ext cx="7236804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lnSpc>
                <a:spcPct val="115000"/>
              </a:lnSpc>
            </a:pP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Имя казачьего полковника Платова стало известно в русской армии после сражения с ханом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Девлет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 -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Гиреем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 на реке Каналах в 1774 г. . Платову было всего 23 года...</a:t>
            </a:r>
            <a:endParaRPr lang="ru-RU" sz="1600" b="1" i="1" dirty="0">
              <a:solidFill>
                <a:prstClr val="black"/>
              </a:solidFill>
              <a:latin typeface="Cambria" pitchFamily="18" charset="0"/>
              <a:ea typeface="Calibri"/>
              <a:cs typeface="Times New Roman"/>
            </a:endParaRPr>
          </a:p>
          <a:p>
            <a:pPr lvl="0" indent="361950" algn="just">
              <a:lnSpc>
                <a:spcPct val="115000"/>
              </a:lnSpc>
            </a:pP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Каушаны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,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Аккерман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, Очаков... Одна за другой склоняли знамена турецкие крепости. За Измаил Платов получил генерал-майорский чин и орден Святого Георгия.</a:t>
            </a:r>
            <a:endParaRPr lang="ru-RU" sz="1600" b="1" i="1" dirty="0">
              <a:solidFill>
                <a:prstClr val="black"/>
              </a:solidFill>
              <a:latin typeface="Cambria" pitchFamily="18" charset="0"/>
              <a:ea typeface="Calibri"/>
              <a:cs typeface="Times New Roman"/>
            </a:endParaRPr>
          </a:p>
          <a:p>
            <a:pPr lvl="0" indent="361950" algn="just">
              <a:lnSpc>
                <a:spcPct val="115000"/>
              </a:lnSpc>
            </a:pP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В 1796 г. Платов впал в немилость нового императора Павла I и сослан в Кострому, где встретил Алексея Петровича Ермолова, тоже сосланного. В 1801 г. он был оправдан по суду. Павел I велел ему вести казаков в поход на Индию. В конце июля этого же года умер войсковой атаман В.П. Орлов, и 1 августа 1801 г. император Александр I назначил на этот пост Матвея Платова.</a:t>
            </a:r>
          </a:p>
          <a:p>
            <a:pPr lvl="0" indent="361950" algn="just">
              <a:lnSpc>
                <a:spcPct val="115000"/>
              </a:lnSpc>
            </a:pP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Европейскую славу приобрел Платов со своими казаками в эпоху войн с Наполеоном в 1805-1807 гг., когда ему шел 62-й год.</a:t>
            </a:r>
            <a:endParaRPr lang="ru-RU" sz="1600" b="1" i="1" dirty="0">
              <a:solidFill>
                <a:prstClr val="black"/>
              </a:solidFill>
              <a:latin typeface="Cambria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5656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23628" y="836712"/>
            <a:ext cx="7020780" cy="5784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lnSpc>
                <a:spcPct val="115000"/>
              </a:lnSpc>
            </a:pP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Это его корпус в Бородинском сражении нанес удар по левому флангу французских войск, приведя в смятение корпус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Богарне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. И в ходе наступления русской армии казаки Платова все время находились впереди.</a:t>
            </a:r>
            <a:endParaRPr lang="ru-RU" sz="1600" b="1" i="1" dirty="0">
              <a:solidFill>
                <a:prstClr val="black"/>
              </a:solidFill>
              <a:latin typeface="Cambria" pitchFamily="18" charset="0"/>
              <a:ea typeface="Calibri"/>
              <a:cs typeface="Times New Roman"/>
            </a:endParaRPr>
          </a:p>
          <a:p>
            <a:pPr lvl="0" indent="361950" algn="just">
              <a:lnSpc>
                <a:spcPct val="115000"/>
              </a:lnSpc>
            </a:pP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Побывав в 1814 г. в поверженном Париже и в Лондоне, где его с восторгом встретили англичане, атаман Платов вернулся на берега родного Дона. Истощенный летами, походами и боями, организм атамана сдал: он умер 3 (16) января 1818 г. Его похоронили в Вознесенском соборе в Новочеркасске, а затем перезахоронили в церкви Рождества Пресвятой Богородицы в хуторе Мишкин. В 1911 году останки славного атамана возвратили в усыпальницу нового кафедрального Вознесенского собора в Новочеркасске, где они покоятся доныне.</a:t>
            </a:r>
            <a:endParaRPr lang="ru-RU" sz="1600" b="1" i="1" dirty="0">
              <a:solidFill>
                <a:prstClr val="black"/>
              </a:solidFill>
              <a:latin typeface="Cambria" pitchFamily="18" charset="0"/>
              <a:ea typeface="Calibri"/>
              <a:cs typeface="Times New Roman"/>
            </a:endParaRPr>
          </a:p>
          <a:p>
            <a:pPr lvl="0" indent="361950" algn="just">
              <a:lnSpc>
                <a:spcPct val="115000"/>
              </a:lnSpc>
            </a:pP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Воспетый в многочисленных песнях русского народа атаман Матвей Иванович Платов доселе жив в памяти народной.</a:t>
            </a:r>
            <a:endParaRPr lang="ru-RU" sz="1600" b="1" i="1" dirty="0">
              <a:solidFill>
                <a:prstClr val="black"/>
              </a:solidFill>
              <a:latin typeface="Cambria" pitchFamily="18" charset="0"/>
              <a:ea typeface="Calibri"/>
              <a:cs typeface="Times New Roman"/>
            </a:endParaRPr>
          </a:p>
          <a:p>
            <a:pPr lvl="0"/>
            <a:r>
              <a:rPr lang="ru-RU" dirty="0">
                <a:solidFill>
                  <a:srgbClr val="333333"/>
                </a:solidFill>
                <a:latin typeface="arial"/>
              </a:rPr>
              <a:t> 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78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pic>
        <p:nvPicPr>
          <p:cNvPr id="6" name="Picture 2" descr="C:\Users\Библиотека\Desktop\Сыны донских степей\ОТСКАНИРОВАНЫЕ\1\2. Михаил Чертков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686" y="764705"/>
            <a:ext cx="3355498" cy="426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72193" y="5035664"/>
            <a:ext cx="4356484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Михаил Чертков 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(1868 - 1874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54065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35063" y="1052736"/>
            <a:ext cx="6683982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lnSpc>
                <a:spcPct val="115000"/>
              </a:lnSpc>
            </a:pP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Михаил Иванович Чертков исполнял должность войскового наказного атамана шесть лет. В эти годы земельные участки донских дворян стали их полной собственностью с правом залога, продажи и т.п. Зажиточные иногородние стали скупать земли у помещиков. В 1869 г. казакам были облегчены условия вступления в «Общество торговых казаков».</a:t>
            </a:r>
          </a:p>
          <a:p>
            <a:pPr lvl="0" indent="361950" algn="just">
              <a:lnSpc>
                <a:spcPct val="115000"/>
              </a:lnSpc>
            </a:pP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Год спустя под начальством атамана Черткова на Дону торжественно отпраздновали 300-летие донского казачества. 3 января 1870 г. атаман от имени Войска получил юбилейное Георгиевское знамя «в память 300-летнего существования Донского казачьего войска». </a:t>
            </a:r>
          </a:p>
        </p:txBody>
      </p:sp>
    </p:spTree>
    <p:extLst>
      <p:ext uri="{BB962C8B-B14F-4D97-AF65-F5344CB8AC3E}">
        <p14:creationId xmlns:p14="http://schemas.microsoft.com/office/powerpoint/2010/main" val="349902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23628" y="1052736"/>
            <a:ext cx="6588732" cy="423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lnSpc>
                <a:spcPct val="115000"/>
              </a:lnSpc>
            </a:pP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В мае этого же года в Новочеркасске состоялся круг, посвященный 300- </a:t>
            </a:r>
            <a:r>
              <a:rPr lang="ru-RU" b="1" i="1" dirty="0" err="1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летию</a:t>
            </a: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 войска Донского. «Государь император и государыня императрица, - сказал на кругу атаман Чертков, - поручили передать мне их искренние поздравления с 300-летним юбилеем Войска Донского. Его величество приказал мне еще раз благодарить донцов за их постоянно храбрую и славную службу… Наше общее желание, это - чтобы наше славное казачество сохранилось и укрепилось на долгое время во веки веков».</a:t>
            </a:r>
          </a:p>
          <a:p>
            <a:pPr lvl="0" indent="361950" algn="just">
              <a:lnSpc>
                <a:spcPct val="115000"/>
              </a:lnSpc>
            </a:pPr>
            <a:r>
              <a:rPr lang="ru-RU" b="1" i="1" dirty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21 июня 1871 г. императором Александром II было утверждено положение о регалиях и старшинстве войсковых частей, в том числе и донских казачьих.</a:t>
            </a:r>
          </a:p>
        </p:txBody>
      </p:sp>
    </p:spTree>
    <p:extLst>
      <p:ext uri="{BB962C8B-B14F-4D97-AF65-F5344CB8AC3E}">
        <p14:creationId xmlns:p14="http://schemas.microsoft.com/office/powerpoint/2010/main" val="76582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иблиотека\Desktop\Сыны донских степей\фон для презентации\1657273918_45-animeshka-org-p-workshop-background-foni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1490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BatangChe" pitchFamily="49" charset="-127"/>
              </a:rPr>
              <a:t>      </a:t>
            </a:r>
            <a:endParaRPr lang="ru-RU" sz="4700" b="1" i="1" dirty="0">
              <a:solidFill>
                <a:srgbClr val="C00000"/>
              </a:solidFill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052736"/>
            <a:ext cx="691276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4925883"/>
            <a:ext cx="5976664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             </a:t>
            </a:r>
            <a:r>
              <a:rPr lang="ru-RU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Африкан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Богаевский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(6 февраля 1919 - февраль 1920) </a:t>
            </a:r>
          </a:p>
        </p:txBody>
      </p:sp>
      <p:pic>
        <p:nvPicPr>
          <p:cNvPr id="1026" name="Picture 2" descr="C:\Users\Библиотека\Desktop\Сыны донских степей\Африкан Богаевски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816894"/>
            <a:ext cx="3502497" cy="419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82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2595</Words>
  <Application>Microsoft Office PowerPoint</Application>
  <PresentationFormat>Экран (4:3)</PresentationFormat>
  <Paragraphs>159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</dc:creator>
  <cp:lastModifiedBy>Библиотека</cp:lastModifiedBy>
  <cp:revision>62</cp:revision>
  <dcterms:created xsi:type="dcterms:W3CDTF">2022-11-16T10:25:27Z</dcterms:created>
  <dcterms:modified xsi:type="dcterms:W3CDTF">2022-12-19T07:33:22Z</dcterms:modified>
</cp:coreProperties>
</file>