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262" r:id="rId2"/>
    <p:sldId id="321" r:id="rId3"/>
    <p:sldId id="267" r:id="rId4"/>
    <p:sldId id="268" r:id="rId5"/>
    <p:sldId id="269" r:id="rId6"/>
    <p:sldId id="319" r:id="rId7"/>
    <p:sldId id="333" r:id="rId8"/>
    <p:sldId id="318" r:id="rId9"/>
    <p:sldId id="280" r:id="rId10"/>
    <p:sldId id="320" r:id="rId11"/>
    <p:sldId id="315" r:id="rId12"/>
    <p:sldId id="347" r:id="rId13"/>
    <p:sldId id="317" r:id="rId14"/>
    <p:sldId id="332" r:id="rId15"/>
    <p:sldId id="340" r:id="rId16"/>
    <p:sldId id="336" r:id="rId17"/>
    <p:sldId id="345" r:id="rId18"/>
    <p:sldId id="337" r:id="rId19"/>
    <p:sldId id="335" r:id="rId20"/>
    <p:sldId id="339" r:id="rId21"/>
    <p:sldId id="342" r:id="rId22"/>
    <p:sldId id="338" r:id="rId23"/>
    <p:sldId id="316" r:id="rId24"/>
    <p:sldId id="324" r:id="rId25"/>
    <p:sldId id="346" r:id="rId26"/>
    <p:sldId id="323" r:id="rId27"/>
    <p:sldId id="326" r:id="rId28"/>
    <p:sldId id="322" r:id="rId29"/>
    <p:sldId id="325" r:id="rId30"/>
    <p:sldId id="327" r:id="rId31"/>
    <p:sldId id="334" r:id="rId32"/>
    <p:sldId id="328" r:id="rId33"/>
    <p:sldId id="329" r:id="rId34"/>
    <p:sldId id="343" r:id="rId35"/>
    <p:sldId id="330" r:id="rId36"/>
    <p:sldId id="344" r:id="rId37"/>
    <p:sldId id="283" r:id="rId38"/>
    <p:sldId id="289" r:id="rId39"/>
    <p:sldId id="314" r:id="rId4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C4306"/>
    <a:srgbClr val="006600"/>
    <a:srgbClr val="448E46"/>
    <a:srgbClr val="867C4C"/>
    <a:srgbClr val="9B4A07"/>
    <a:srgbClr val="B054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7" autoAdjust="0"/>
    <p:restoredTop sz="94629" autoAdjust="0"/>
  </p:normalViewPr>
  <p:slideViewPr>
    <p:cSldViewPr>
      <p:cViewPr>
        <p:scale>
          <a:sx n="100" d="100"/>
          <a:sy n="100" d="100"/>
        </p:scale>
        <p:origin x="-1860" y="-2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79647A-42E3-42B4-80A6-D40981BA5333}" type="datetimeFigureOut">
              <a:rPr lang="ru-RU" smtClean="0"/>
              <a:t>24.01.2023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EB44B4-5208-46A7-A0AE-FA84A871D1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54096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BD4E7-4FAE-4EBD-BE5B-20A9B26BC788}" type="datetimeFigureOut">
              <a:rPr lang="ru-RU" smtClean="0"/>
              <a:t>24.01.2023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2FF42-F06F-468E-A83C-6F4584BB0E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89289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BD4E7-4FAE-4EBD-BE5B-20A9B26BC788}" type="datetimeFigureOut">
              <a:rPr lang="ru-RU" smtClean="0"/>
              <a:t>24.01.2023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2FF42-F06F-468E-A83C-6F4584BB0E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38520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BD4E7-4FAE-4EBD-BE5B-20A9B26BC788}" type="datetimeFigureOut">
              <a:rPr lang="ru-RU" smtClean="0"/>
              <a:t>24.01.2023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2FF42-F06F-468E-A83C-6F4584BB0E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26320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BD4E7-4FAE-4EBD-BE5B-20A9B26BC788}" type="datetimeFigureOut">
              <a:rPr lang="ru-RU" smtClean="0"/>
              <a:t>24.01.2023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2FF42-F06F-468E-A83C-6F4584BB0E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1211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BD4E7-4FAE-4EBD-BE5B-20A9B26BC788}" type="datetimeFigureOut">
              <a:rPr lang="ru-RU" smtClean="0"/>
              <a:t>24.01.2023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2FF42-F06F-468E-A83C-6F4584BB0E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94190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BD4E7-4FAE-4EBD-BE5B-20A9B26BC788}" type="datetimeFigureOut">
              <a:rPr lang="ru-RU" smtClean="0"/>
              <a:t>24.01.2023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2FF42-F06F-468E-A83C-6F4584BB0E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71517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BD4E7-4FAE-4EBD-BE5B-20A9B26BC788}" type="datetimeFigureOut">
              <a:rPr lang="ru-RU" smtClean="0"/>
              <a:t>24.01.2023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2FF42-F06F-468E-A83C-6F4584BB0E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58590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BD4E7-4FAE-4EBD-BE5B-20A9B26BC788}" type="datetimeFigureOut">
              <a:rPr lang="ru-RU" smtClean="0"/>
              <a:t>24.01.2023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2FF42-F06F-468E-A83C-6F4584BB0E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37950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BD4E7-4FAE-4EBD-BE5B-20A9B26BC788}" type="datetimeFigureOut">
              <a:rPr lang="ru-RU" smtClean="0"/>
              <a:t>24.01.2023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2FF42-F06F-468E-A83C-6F4584BB0E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98536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BD4E7-4FAE-4EBD-BE5B-20A9B26BC788}" type="datetimeFigureOut">
              <a:rPr lang="ru-RU" smtClean="0"/>
              <a:t>24.01.2023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2FF42-F06F-468E-A83C-6F4584BB0E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68412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BD4E7-4FAE-4EBD-BE5B-20A9B26BC788}" type="datetimeFigureOut">
              <a:rPr lang="ru-RU" smtClean="0"/>
              <a:t>24.01.2023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2FF42-F06F-468E-A83C-6F4584BB0E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87229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BBD4E7-4FAE-4EBD-BE5B-20A9B26BC788}" type="datetimeFigureOut">
              <a:rPr lang="ru-RU" smtClean="0"/>
              <a:t>24.01.2023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2FF42-F06F-468E-A83C-6F4584BB0E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2400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8" name="Picture 4" descr="C:\Users\Библиотека\Desktop\Сыны донских степей\фон для презентации\1657273918_45-animeshka-org-p-workshop-background-foni-5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936179" y="4869160"/>
            <a:ext cx="7560840" cy="8463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9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BatangChe" pitchFamily="49" charset="-127"/>
              </a:rPr>
              <a:t>Честь дороже жизни </a:t>
            </a:r>
            <a:endParaRPr lang="ru-RU" sz="49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ea typeface="BatangChe" pitchFamily="49" charset="-127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249761" y="1052736"/>
            <a:ext cx="352839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975"/>
            <a:r>
              <a:rPr lang="ru-RU" sz="16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 Math" pitchFamily="18" charset="0"/>
              </a:rPr>
              <a:t> «…</a:t>
            </a:r>
            <a:r>
              <a:rPr lang="ru-RU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 Math" pitchFamily="18" charset="0"/>
              </a:rPr>
              <a:t>Хвала наш Вихорь – атаман,</a:t>
            </a:r>
          </a:p>
          <a:p>
            <a:pPr indent="180975"/>
            <a:r>
              <a:rPr lang="ru-RU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 Math" pitchFamily="18" charset="0"/>
              </a:rPr>
              <a:t>Вождь невредимых, Платов,</a:t>
            </a:r>
          </a:p>
          <a:p>
            <a:pPr indent="180975"/>
            <a:r>
              <a:rPr lang="ru-RU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 Math" pitchFamily="18" charset="0"/>
              </a:rPr>
              <a:t>Твой очарованный аркан,</a:t>
            </a:r>
          </a:p>
          <a:p>
            <a:pPr indent="180975"/>
            <a:r>
              <a:rPr lang="ru-RU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 Math" pitchFamily="18" charset="0"/>
              </a:rPr>
              <a:t>Гроза для супостатов».</a:t>
            </a:r>
          </a:p>
          <a:p>
            <a:pPr indent="180975"/>
            <a:r>
              <a:rPr lang="ru-RU" sz="16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 Math" pitchFamily="18" charset="0"/>
              </a:rPr>
              <a:t>                                 В.А</a:t>
            </a:r>
            <a:r>
              <a:rPr lang="ru-RU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 Math" pitchFamily="18" charset="0"/>
              </a:rPr>
              <a:t>. Жуковский </a:t>
            </a:r>
          </a:p>
        </p:txBody>
      </p:sp>
      <p:pic>
        <p:nvPicPr>
          <p:cNvPr id="1027" name="Picture 3" descr="C:\Users\Библиотека\Desktop\= ПЛАТОВ\Картинки\1292956829_1268379211_plato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831726"/>
            <a:ext cx="3011239" cy="4139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9639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8" name="Picture 4" descr="C:\Users\Библиотека\Desktop\Сыны донских степей\фон для презентации\1657273918_45-animeshka-org-p-workshop-background-foni-5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899592" y="4149080"/>
            <a:ext cx="75608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200" b="1" i="1" dirty="0" smtClean="0">
                <a:solidFill>
                  <a:srgbClr val="FF0000"/>
                </a:solidFill>
                <a:latin typeface="Cambria" pitchFamily="18" charset="0"/>
                <a:ea typeface="BatangChe" pitchFamily="49" charset="-127"/>
              </a:rPr>
              <a:t>      </a:t>
            </a:r>
            <a:endParaRPr lang="ru-RU" sz="4700" b="1" i="1" dirty="0">
              <a:solidFill>
                <a:srgbClr val="C00000"/>
              </a:solidFill>
              <a:latin typeface="Cambria" pitchFamily="18" charset="0"/>
              <a:ea typeface="BatangChe" pitchFamily="49" charset="-127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223628" y="1052736"/>
            <a:ext cx="6912768" cy="3513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1950" algn="just">
              <a:lnSpc>
                <a:spcPct val="115000"/>
              </a:lnSpc>
              <a:spcAft>
                <a:spcPts val="0"/>
              </a:spcAft>
            </a:pPr>
            <a:endParaRPr lang="ru-RU" sz="1600" b="1" i="1" dirty="0">
              <a:latin typeface="Cambria" pitchFamily="18" charset="0"/>
              <a:ea typeface="Calibri"/>
              <a:cs typeface="Times New Roman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79051" y="5589240"/>
            <a:ext cx="7074787" cy="357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361950" algn="ctr">
              <a:lnSpc>
                <a:spcPct val="115000"/>
              </a:lnSpc>
            </a:pPr>
            <a:r>
              <a:rPr lang="ru-RU" sz="1600" b="1" i="1" dirty="0" smtClean="0">
                <a:solidFill>
                  <a:srgbClr val="8C4306"/>
                </a:solidFill>
                <a:latin typeface="Cambria" pitchFamily="18" charset="0"/>
                <a:ea typeface="Calibri"/>
                <a:cs typeface="Times New Roman"/>
              </a:rPr>
              <a:t>Картина </a:t>
            </a:r>
            <a:r>
              <a:rPr lang="ru-RU" sz="1600" b="1" i="1" dirty="0">
                <a:solidFill>
                  <a:srgbClr val="8C4306"/>
                </a:solidFill>
                <a:latin typeface="Cambria" pitchFamily="18" charset="0"/>
                <a:ea typeface="Calibri"/>
                <a:cs typeface="Times New Roman"/>
              </a:rPr>
              <a:t>В. В. </a:t>
            </a:r>
            <a:r>
              <a:rPr lang="ru-RU" sz="1600" b="1" i="1" dirty="0" err="1">
                <a:solidFill>
                  <a:srgbClr val="8C4306"/>
                </a:solidFill>
                <a:latin typeface="Cambria" pitchFamily="18" charset="0"/>
                <a:ea typeface="Calibri"/>
                <a:cs typeface="Times New Roman"/>
              </a:rPr>
              <a:t>Мазуровского</a:t>
            </a:r>
            <a:r>
              <a:rPr lang="ru-RU" sz="1600" b="1" i="1" dirty="0">
                <a:solidFill>
                  <a:srgbClr val="8C4306"/>
                </a:solidFill>
                <a:latin typeface="Cambria" pitchFamily="18" charset="0"/>
                <a:ea typeface="Calibri"/>
                <a:cs typeface="Times New Roman"/>
              </a:rPr>
              <a:t> Дело казаков Платова под Миром</a:t>
            </a:r>
            <a:endParaRPr lang="ru-RU" sz="1600" dirty="0">
              <a:solidFill>
                <a:srgbClr val="8C4306"/>
              </a:solidFill>
            </a:endParaRPr>
          </a:p>
        </p:txBody>
      </p:sp>
      <p:pic>
        <p:nvPicPr>
          <p:cNvPr id="1027" name="Picture 3" descr="C:\Users\Библиотека\Desktop\= ПЛАТОВ\Картинки\4.7.Viktor-Vikentevich-Mazurovskij-Delo-kazakov-Platova-pod-Mirom-9-iyulya-1812-god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051" y="1262730"/>
            <a:ext cx="7200800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0424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8" name="Picture 4" descr="C:\Users\Библиотека\Desktop\Сыны донских степей\фон для презентации\1657273918_45-animeshka-org-p-workshop-background-foni-5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899592" y="4149080"/>
            <a:ext cx="75608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200" b="1" i="1" dirty="0" smtClean="0">
                <a:solidFill>
                  <a:srgbClr val="FF0000"/>
                </a:solidFill>
                <a:latin typeface="Cambria" pitchFamily="18" charset="0"/>
                <a:ea typeface="BatangChe" pitchFamily="49" charset="-127"/>
              </a:rPr>
              <a:t>      </a:t>
            </a:r>
            <a:endParaRPr lang="ru-RU" sz="4700" b="1" i="1" dirty="0">
              <a:solidFill>
                <a:srgbClr val="C00000"/>
              </a:solidFill>
              <a:latin typeface="Cambria" pitchFamily="18" charset="0"/>
              <a:ea typeface="BatangChe" pitchFamily="49" charset="-127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223628" y="1052736"/>
            <a:ext cx="6912768" cy="3513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1950" algn="just">
              <a:lnSpc>
                <a:spcPct val="115000"/>
              </a:lnSpc>
              <a:spcAft>
                <a:spcPts val="0"/>
              </a:spcAft>
            </a:pPr>
            <a:endParaRPr lang="ru-RU" sz="1600" b="1" i="1" dirty="0">
              <a:latin typeface="Cambria" pitchFamily="18" charset="0"/>
              <a:ea typeface="Calibri"/>
              <a:cs typeface="Times New Roman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115617" y="1214361"/>
            <a:ext cx="3672408" cy="39149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361950" algn="just">
              <a:lnSpc>
                <a:spcPct val="115000"/>
              </a:lnSpc>
            </a:pPr>
            <a:r>
              <a:rPr lang="ru-RU" b="1" i="1" dirty="0" smtClean="0">
                <a:solidFill>
                  <a:prstClr val="black"/>
                </a:solidFill>
                <a:latin typeface="Cambria" pitchFamily="18" charset="0"/>
                <a:ea typeface="Calibri"/>
                <a:cs typeface="Times New Roman"/>
              </a:rPr>
              <a:t>Заподозрен </a:t>
            </a:r>
            <a:r>
              <a:rPr lang="ru-RU" b="1" i="1" dirty="0">
                <a:solidFill>
                  <a:prstClr val="black"/>
                </a:solidFill>
                <a:latin typeface="Cambria" pitchFamily="18" charset="0"/>
                <a:ea typeface="Calibri"/>
                <a:cs typeface="Times New Roman"/>
              </a:rPr>
              <a:t>императором Павлом I в заговоре и в 1797 году сослан в Кострому, а затем заключен в Петропавловскую крепость. В январе 1801 года освобожден и стал участником Индийского похода. В марте уже выдвинувшийся во главе 27 тысяч казаков к Оренбургу возвращен Александром I</a:t>
            </a:r>
            <a:r>
              <a:rPr lang="ru-RU" b="1" i="1" dirty="0" smtClean="0">
                <a:solidFill>
                  <a:prstClr val="black"/>
                </a:solidFill>
                <a:latin typeface="Cambria" pitchFamily="18" charset="0"/>
                <a:ea typeface="Calibri"/>
                <a:cs typeface="Times New Roman"/>
              </a:rPr>
              <a:t>.</a:t>
            </a:r>
          </a:p>
          <a:p>
            <a:pPr lvl="0" indent="361950" algn="just">
              <a:lnSpc>
                <a:spcPct val="115000"/>
              </a:lnSpc>
            </a:pPr>
            <a:r>
              <a:rPr lang="ru-RU" b="1" i="1" dirty="0" smtClean="0">
                <a:solidFill>
                  <a:prstClr val="black"/>
                </a:solidFill>
                <a:latin typeface="Cambria" pitchFamily="18" charset="0"/>
                <a:ea typeface="Calibri"/>
                <a:cs typeface="Times New Roman"/>
              </a:rPr>
              <a:t> 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5122" name="Picture 2" descr="C:\Users\Библиотека\Desktop\= Презентации\М.И. ПЛАТОВ\16.  БЛАГОСЛОВЕНИЕ ПЛАТОВА НА АТОМАНСТВО В ВООСКРЕСЕНСКОМ  ВОЙСКОВОМ СОБОРЕ ЧЕРКАССКА.  180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188601"/>
            <a:ext cx="3414140" cy="4819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1867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8" name="Picture 4" descr="C:\Users\Библиотека\Desktop\Сыны донских степей\фон для презентации\1657273918_45-animeshka-org-p-workshop-background-foni-5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899592" y="4149080"/>
            <a:ext cx="75608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200" b="1" i="1" dirty="0" smtClean="0">
                <a:solidFill>
                  <a:srgbClr val="FF0000"/>
                </a:solidFill>
                <a:latin typeface="Cambria" pitchFamily="18" charset="0"/>
                <a:ea typeface="BatangChe" pitchFamily="49" charset="-127"/>
              </a:rPr>
              <a:t>      </a:t>
            </a:r>
            <a:endParaRPr lang="ru-RU" sz="4700" b="1" i="1" dirty="0">
              <a:solidFill>
                <a:srgbClr val="C00000"/>
              </a:solidFill>
              <a:latin typeface="Cambria" pitchFamily="18" charset="0"/>
              <a:ea typeface="BatangChe" pitchFamily="49" charset="-127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237370" y="1052736"/>
            <a:ext cx="6912768" cy="3513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1950" algn="just">
              <a:lnSpc>
                <a:spcPct val="115000"/>
              </a:lnSpc>
              <a:spcAft>
                <a:spcPts val="0"/>
              </a:spcAft>
            </a:pPr>
            <a:endParaRPr lang="ru-RU" sz="1600" b="1" i="1" dirty="0">
              <a:latin typeface="Cambria" pitchFamily="18" charset="0"/>
              <a:ea typeface="Calibri"/>
              <a:cs typeface="Times New Roman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235113" y="1090536"/>
            <a:ext cx="3528391" cy="51891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361950" algn="just">
              <a:lnSpc>
                <a:spcPct val="115000"/>
              </a:lnSpc>
            </a:pPr>
            <a:r>
              <a:rPr lang="ru-RU" b="1" i="1" dirty="0" smtClean="0">
                <a:solidFill>
                  <a:prstClr val="black"/>
                </a:solidFill>
                <a:latin typeface="Cambria" pitchFamily="18" charset="0"/>
                <a:ea typeface="Calibri"/>
                <a:cs typeface="Times New Roman"/>
              </a:rPr>
              <a:t>В </a:t>
            </a:r>
            <a:r>
              <a:rPr lang="ru-RU" b="1" i="1" dirty="0">
                <a:solidFill>
                  <a:prstClr val="black"/>
                </a:solidFill>
                <a:latin typeface="Cambria" pitchFamily="18" charset="0"/>
                <a:ea typeface="Calibri"/>
                <a:cs typeface="Times New Roman"/>
              </a:rPr>
              <a:t>сентября  Матвей Иванович Платов произведен в генерал-лейтенанты и назначен войсковым атаманом Войска Донского. В 1805 году основал новую столицу донского казачества - Новочеркасск. Много сделал для упорядочения управления войском. В кампании 1807 года командовал всеми казачьими полками действующей армии. После сражения при </a:t>
            </a:r>
            <a:r>
              <a:rPr lang="ru-RU" b="1" i="1" dirty="0" err="1">
                <a:solidFill>
                  <a:prstClr val="black"/>
                </a:solidFill>
                <a:latin typeface="Cambria" pitchFamily="18" charset="0"/>
                <a:ea typeface="Calibri"/>
                <a:cs typeface="Times New Roman"/>
              </a:rPr>
              <a:t>Прейсиш-Эйлау</a:t>
            </a:r>
            <a:r>
              <a:rPr lang="ru-RU" b="1" i="1" dirty="0">
                <a:solidFill>
                  <a:prstClr val="black"/>
                </a:solidFill>
                <a:latin typeface="Cambria" pitchFamily="18" charset="0"/>
                <a:ea typeface="Calibri"/>
                <a:cs typeface="Times New Roman"/>
              </a:rPr>
              <a:t> заслужил всероссийскую известность. 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6146" name="Picture 2" descr="C:\Users\Библиотека\Desktop\= Презентации\М.И. ПЛАТОВ\15.  УРЯДНИК МАТВЕЙ ПЛАТОВ С СИГНАЛОМ СПОЛОХ. 176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5155" y="1212192"/>
            <a:ext cx="3543269" cy="4665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4877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8" name="Picture 4" descr="C:\Users\Библиотека\Desktop\Сыны донских степей\фон для презентации\1657273918_45-animeshka-org-p-workshop-background-foni-5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899592" y="4149080"/>
            <a:ext cx="75608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200" b="1" i="1" dirty="0" smtClean="0">
                <a:solidFill>
                  <a:srgbClr val="FF0000"/>
                </a:solidFill>
                <a:latin typeface="Cambria" pitchFamily="18" charset="0"/>
                <a:ea typeface="BatangChe" pitchFamily="49" charset="-127"/>
              </a:rPr>
              <a:t>      </a:t>
            </a:r>
            <a:endParaRPr lang="ru-RU" sz="4700" b="1" i="1" dirty="0">
              <a:solidFill>
                <a:srgbClr val="C00000"/>
              </a:solidFill>
              <a:latin typeface="Cambria" pitchFamily="18" charset="0"/>
              <a:ea typeface="BatangChe" pitchFamily="49" charset="-127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223628" y="1052736"/>
            <a:ext cx="6912768" cy="3513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1950" algn="just">
              <a:lnSpc>
                <a:spcPct val="115000"/>
              </a:lnSpc>
              <a:spcAft>
                <a:spcPts val="0"/>
              </a:spcAft>
            </a:pPr>
            <a:endParaRPr lang="ru-RU" sz="1600" b="1" i="1" dirty="0">
              <a:latin typeface="Cambria" pitchFamily="18" charset="0"/>
              <a:ea typeface="Calibri"/>
              <a:cs typeface="Times New Roman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223627" y="1090536"/>
            <a:ext cx="7020781" cy="45332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361950" algn="just">
              <a:lnSpc>
                <a:spcPct val="115000"/>
              </a:lnSpc>
            </a:pPr>
            <a:r>
              <a:rPr lang="ru-RU" b="1" i="1" dirty="0">
                <a:solidFill>
                  <a:prstClr val="black"/>
                </a:solidFill>
                <a:latin typeface="Cambria" pitchFamily="18" charset="0"/>
                <a:ea typeface="Calibri"/>
                <a:cs typeface="Times New Roman"/>
              </a:rPr>
              <a:t>Прославился своими лихими налетами на фланги французской армии, нанес поражение нескольким отдельным отрядам. </a:t>
            </a:r>
          </a:p>
          <a:p>
            <a:pPr lvl="0" indent="361950" algn="just">
              <a:lnSpc>
                <a:spcPct val="115000"/>
              </a:lnSpc>
            </a:pPr>
            <a:r>
              <a:rPr lang="ru-RU" b="1" i="1" dirty="0">
                <a:solidFill>
                  <a:prstClr val="black"/>
                </a:solidFill>
                <a:latin typeface="Cambria" pitchFamily="18" charset="0"/>
                <a:ea typeface="Calibri"/>
                <a:cs typeface="Times New Roman"/>
              </a:rPr>
              <a:t>После отступления от </a:t>
            </a:r>
            <a:r>
              <a:rPr lang="ru-RU" b="1" i="1" dirty="0" err="1">
                <a:solidFill>
                  <a:prstClr val="black"/>
                </a:solidFill>
                <a:latin typeface="Cambria" pitchFamily="18" charset="0"/>
                <a:ea typeface="Calibri"/>
                <a:cs typeface="Times New Roman"/>
              </a:rPr>
              <a:t>Гейльсберга</a:t>
            </a:r>
            <a:r>
              <a:rPr lang="ru-RU" b="1" i="1" dirty="0">
                <a:solidFill>
                  <a:prstClr val="black"/>
                </a:solidFill>
                <a:latin typeface="Cambria" pitchFamily="18" charset="0"/>
                <a:ea typeface="Calibri"/>
                <a:cs typeface="Times New Roman"/>
              </a:rPr>
              <a:t> отряд действовал в арьергарде, принимая на себя постоянные удары преследовавших русскую армию французских войск.</a:t>
            </a:r>
          </a:p>
          <a:p>
            <a:pPr lvl="0" indent="361950" algn="just">
              <a:lnSpc>
                <a:spcPct val="115000"/>
              </a:lnSpc>
            </a:pPr>
            <a:r>
              <a:rPr lang="ru-RU" b="1" i="1" dirty="0" smtClean="0">
                <a:solidFill>
                  <a:prstClr val="black"/>
                </a:solidFill>
                <a:latin typeface="Cambria" pitchFamily="18" charset="0"/>
                <a:ea typeface="Calibri"/>
                <a:cs typeface="Times New Roman"/>
              </a:rPr>
              <a:t>В </a:t>
            </a:r>
            <a:r>
              <a:rPr lang="ru-RU" b="1" i="1" dirty="0">
                <a:solidFill>
                  <a:prstClr val="black"/>
                </a:solidFill>
                <a:latin typeface="Cambria" pitchFamily="18" charset="0"/>
                <a:ea typeface="Calibri"/>
                <a:cs typeface="Times New Roman"/>
              </a:rPr>
              <a:t>Тильзите, где заключен мир, Матвей Платов познакомился с Наполеоном, который в знак признания боевых успехов атамана подарил ему драгоценную табакерку. От французского ордена Почетного легиона отказался. В 1809 году сражался против турок. Почти без боя занял город </a:t>
            </a:r>
            <a:r>
              <a:rPr lang="ru-RU" b="1" i="1" dirty="0" err="1">
                <a:solidFill>
                  <a:prstClr val="black"/>
                </a:solidFill>
                <a:latin typeface="Cambria" pitchFamily="18" charset="0"/>
                <a:ea typeface="Calibri"/>
                <a:cs typeface="Times New Roman"/>
              </a:rPr>
              <a:t>Бабадаг</a:t>
            </a:r>
            <a:r>
              <a:rPr lang="ru-RU" b="1" i="1" dirty="0">
                <a:solidFill>
                  <a:prstClr val="black"/>
                </a:solidFill>
                <a:latin typeface="Cambria" pitchFamily="18" charset="0"/>
                <a:ea typeface="Calibri"/>
                <a:cs typeface="Times New Roman"/>
              </a:rPr>
              <a:t>. В сентябре произведен в генералы от кавалерии</a:t>
            </a:r>
            <a:r>
              <a:rPr lang="ru-RU" b="1" i="1" dirty="0" smtClean="0">
                <a:solidFill>
                  <a:prstClr val="black"/>
                </a:solidFill>
                <a:latin typeface="Cambria" pitchFamily="18" charset="0"/>
                <a:ea typeface="Calibri"/>
                <a:cs typeface="Times New Roman"/>
              </a:rPr>
              <a:t>.</a:t>
            </a:r>
            <a:endParaRPr lang="ru-RU" b="1" i="1" dirty="0">
              <a:solidFill>
                <a:prstClr val="black"/>
              </a:solidFill>
              <a:latin typeface="Cambria" pitchFamily="18" charset="0"/>
              <a:ea typeface="Calibri"/>
              <a:cs typeface="Times New Roman"/>
            </a:endParaRPr>
          </a:p>
          <a:p>
            <a:pPr lvl="0" indent="361950" algn="just">
              <a:lnSpc>
                <a:spcPct val="115000"/>
              </a:lnSpc>
            </a:pPr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3224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C:\Users\Библиотека\Desktop\Сыны донских степей\фон для презентации\1657273918_45-animeshka-org-p-workshop-background-foni-5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899592" y="4149080"/>
            <a:ext cx="75608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200" b="1" i="1" dirty="0" smtClean="0">
                <a:solidFill>
                  <a:srgbClr val="FF0000"/>
                </a:solidFill>
                <a:latin typeface="Cambria" pitchFamily="18" charset="0"/>
                <a:ea typeface="BatangChe" pitchFamily="49" charset="-127"/>
              </a:rPr>
              <a:t>      </a:t>
            </a:r>
            <a:endParaRPr lang="ru-RU" sz="4700" b="1" i="1" dirty="0">
              <a:solidFill>
                <a:srgbClr val="C00000"/>
              </a:solidFill>
              <a:latin typeface="Cambria" pitchFamily="18" charset="0"/>
              <a:ea typeface="BatangChe" pitchFamily="49" charset="-127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223628" y="1052736"/>
            <a:ext cx="6912768" cy="3513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1950" algn="just">
              <a:lnSpc>
                <a:spcPct val="115000"/>
              </a:lnSpc>
              <a:spcAft>
                <a:spcPts val="0"/>
              </a:spcAft>
            </a:pPr>
            <a:endParaRPr lang="ru-RU" sz="1600" b="1" i="1" dirty="0">
              <a:latin typeface="Cambria" pitchFamily="18" charset="0"/>
              <a:ea typeface="Calibri"/>
              <a:cs typeface="Times New Roman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223628" y="1137486"/>
            <a:ext cx="7056784" cy="45248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361950" algn="just">
              <a:lnSpc>
                <a:spcPct val="115000"/>
              </a:lnSpc>
            </a:pPr>
            <a:r>
              <a:rPr lang="ru-RU" b="1" i="1" dirty="0" smtClean="0">
                <a:solidFill>
                  <a:srgbClr val="8C43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libri"/>
                <a:cs typeface="Times New Roman"/>
              </a:rPr>
              <a:t>В </a:t>
            </a:r>
            <a:r>
              <a:rPr lang="ru-RU" b="1" i="1" dirty="0">
                <a:solidFill>
                  <a:srgbClr val="8C43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libri"/>
                <a:cs typeface="Times New Roman"/>
              </a:rPr>
              <a:t>день Бородинского сражения по плану М.И. Кутузова корпуса Платова и генерала Уварова переправились вплавь через речку Колочу и направились в глубь неприятельского тыла, в расположение его обозов, где подняли большой </a:t>
            </a:r>
            <a:r>
              <a:rPr lang="ru-RU" b="1" i="1" dirty="0" smtClean="0">
                <a:solidFill>
                  <a:srgbClr val="8C43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libri"/>
                <a:cs typeface="Times New Roman"/>
              </a:rPr>
              <a:t>переполох. Наблюдая </a:t>
            </a:r>
            <a:r>
              <a:rPr lang="ru-RU" b="1" i="1" dirty="0">
                <a:solidFill>
                  <a:srgbClr val="8C43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libri"/>
                <a:cs typeface="Times New Roman"/>
              </a:rPr>
              <a:t>за действиями корпусов Платова и Уварова, Кутузов с восхищением восклицал: «Молодцы!.. Молодцы!.. Чем может быть оплачена сия доблестная услуга нашей армии?.. Рад, очень рад!.. Операцией Платова и Уварова Бонапарт введен в заблуждение. По всему вероятно, он подумал, что ему в тыл ударила большая наша сила. А мы </a:t>
            </a:r>
            <a:r>
              <a:rPr lang="ru-RU" b="1" i="1" dirty="0" err="1">
                <a:solidFill>
                  <a:srgbClr val="8C43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libri"/>
                <a:cs typeface="Times New Roman"/>
              </a:rPr>
              <a:t>конфузией</a:t>
            </a:r>
            <a:r>
              <a:rPr lang="ru-RU" b="1" i="1" dirty="0">
                <a:solidFill>
                  <a:srgbClr val="8C43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libri"/>
                <a:cs typeface="Times New Roman"/>
              </a:rPr>
              <a:t> Бонапарта воспользуемся». </a:t>
            </a:r>
            <a:endParaRPr lang="ru-RU" b="1" i="1" dirty="0" smtClean="0">
              <a:solidFill>
                <a:srgbClr val="8C430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ea typeface="Calibri"/>
              <a:cs typeface="Times New Roman"/>
            </a:endParaRPr>
          </a:p>
          <a:p>
            <a:pPr lvl="0" indent="361950" algn="just">
              <a:lnSpc>
                <a:spcPct val="115000"/>
              </a:lnSpc>
            </a:pPr>
            <a:r>
              <a:rPr lang="ru-RU" b="1" i="1" dirty="0" smtClean="0">
                <a:solidFill>
                  <a:srgbClr val="8C43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libri"/>
                <a:cs typeface="Times New Roman"/>
              </a:rPr>
              <a:t>Операция </a:t>
            </a:r>
            <a:r>
              <a:rPr lang="ru-RU" b="1" i="1" dirty="0">
                <a:solidFill>
                  <a:srgbClr val="8C43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libri"/>
                <a:cs typeface="Times New Roman"/>
              </a:rPr>
              <a:t>кавалерийских корпусов Платова и Уварова вынудила Наполеона приостановить наступление на целых два часа. </a:t>
            </a:r>
            <a:endParaRPr lang="ru-RU" sz="1600" b="1" i="1" dirty="0">
              <a:solidFill>
                <a:srgbClr val="8C430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330461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C:\Users\Библиотека\Desktop\Сыны донских степей\фон для презентации\1657273918_45-animeshka-org-p-workshop-background-foni-5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899592" y="4149080"/>
            <a:ext cx="75608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200" b="1" i="1" dirty="0" smtClean="0">
                <a:solidFill>
                  <a:srgbClr val="FF0000"/>
                </a:solidFill>
                <a:latin typeface="Cambria" pitchFamily="18" charset="0"/>
                <a:ea typeface="BatangChe" pitchFamily="49" charset="-127"/>
              </a:rPr>
              <a:t>      </a:t>
            </a:r>
            <a:endParaRPr lang="ru-RU" sz="4700" b="1" i="1" dirty="0">
              <a:solidFill>
                <a:srgbClr val="C00000"/>
              </a:solidFill>
              <a:latin typeface="Cambria" pitchFamily="18" charset="0"/>
              <a:ea typeface="BatangChe" pitchFamily="49" charset="-127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223628" y="1052736"/>
            <a:ext cx="6912768" cy="3513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1950" algn="just">
              <a:lnSpc>
                <a:spcPct val="115000"/>
              </a:lnSpc>
              <a:spcAft>
                <a:spcPts val="0"/>
              </a:spcAft>
            </a:pPr>
            <a:endParaRPr lang="ru-RU" sz="1600" b="1" i="1" dirty="0">
              <a:latin typeface="Cambria" pitchFamily="18" charset="0"/>
              <a:ea typeface="Calibri"/>
              <a:cs typeface="Times New Roman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285746" y="5661248"/>
            <a:ext cx="4788532" cy="3513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361950" algn="ctr">
              <a:lnSpc>
                <a:spcPct val="115000"/>
              </a:lnSpc>
            </a:pPr>
            <a:r>
              <a:rPr lang="ru-RU" sz="16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libri"/>
                <a:cs typeface="Times New Roman"/>
              </a:rPr>
              <a:t>Бородинское сражение</a:t>
            </a:r>
            <a:endParaRPr lang="ru-RU" sz="16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ea typeface="Calibri"/>
              <a:cs typeface="Times New Roman"/>
            </a:endParaRPr>
          </a:p>
        </p:txBody>
      </p:sp>
      <p:pic>
        <p:nvPicPr>
          <p:cNvPr id="1026" name="Picture 2" descr="C:\Users\Библиотека\Desktop\= ПЛАТОВ\Бородинское сражение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306" y="836712"/>
            <a:ext cx="6408712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4722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C:\Users\Библиотека\Desktop\Сыны донских степей\фон для презентации\1657273918_45-animeshka-org-p-workshop-background-foni-5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899592" y="4149080"/>
            <a:ext cx="75608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200" b="1" i="1" dirty="0" smtClean="0">
                <a:solidFill>
                  <a:srgbClr val="FF0000"/>
                </a:solidFill>
                <a:latin typeface="Cambria" pitchFamily="18" charset="0"/>
                <a:ea typeface="BatangChe" pitchFamily="49" charset="-127"/>
              </a:rPr>
              <a:t>      </a:t>
            </a:r>
            <a:endParaRPr lang="ru-RU" sz="4700" b="1" i="1" dirty="0">
              <a:solidFill>
                <a:srgbClr val="C00000"/>
              </a:solidFill>
              <a:latin typeface="Cambria" pitchFamily="18" charset="0"/>
              <a:ea typeface="BatangChe" pitchFamily="49" charset="-127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223628" y="1052736"/>
            <a:ext cx="6912768" cy="3513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1950" algn="just">
              <a:lnSpc>
                <a:spcPct val="115000"/>
              </a:lnSpc>
              <a:spcAft>
                <a:spcPts val="0"/>
              </a:spcAft>
            </a:pPr>
            <a:endParaRPr lang="ru-RU" sz="1600" b="1" i="1" dirty="0">
              <a:latin typeface="Cambria" pitchFamily="18" charset="0"/>
              <a:ea typeface="Calibri"/>
              <a:cs typeface="Times New Roman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427984" y="1137486"/>
            <a:ext cx="3600400" cy="2959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361950" algn="just">
              <a:lnSpc>
                <a:spcPct val="115000"/>
              </a:lnSpc>
            </a:pPr>
            <a:r>
              <a:rPr lang="ru-RU" b="1" i="1" dirty="0" smtClean="0">
                <a:solidFill>
                  <a:srgbClr val="8C43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libri"/>
                <a:cs typeface="Times New Roman"/>
              </a:rPr>
              <a:t>Русские </a:t>
            </a:r>
            <a:r>
              <a:rPr lang="ru-RU" b="1" i="1" dirty="0">
                <a:solidFill>
                  <a:srgbClr val="8C43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libri"/>
                <a:cs typeface="Times New Roman"/>
              </a:rPr>
              <a:t>за это время сумели подвести подкрепление и выставить резервную артиллерию. 3 сентября казаки Платова, перестреливаясь с неприятельскими уланами из авангарда </a:t>
            </a:r>
            <a:r>
              <a:rPr lang="ru-RU" b="1" i="1" dirty="0" err="1">
                <a:solidFill>
                  <a:srgbClr val="8C43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libri"/>
                <a:cs typeface="Times New Roman"/>
              </a:rPr>
              <a:t>Мюрата</a:t>
            </a:r>
            <a:r>
              <a:rPr lang="ru-RU" b="1" i="1" dirty="0">
                <a:solidFill>
                  <a:srgbClr val="8C43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libri"/>
                <a:cs typeface="Times New Roman"/>
              </a:rPr>
              <a:t>, последними покидали Москву</a:t>
            </a:r>
            <a:r>
              <a:rPr lang="ru-RU" b="1" i="1" dirty="0" smtClean="0">
                <a:solidFill>
                  <a:srgbClr val="8C43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libri"/>
                <a:cs typeface="Times New Roman"/>
              </a:rPr>
              <a:t>.</a:t>
            </a:r>
            <a:endParaRPr lang="ru-RU" b="1" i="1" dirty="0" smtClean="0">
              <a:solidFill>
                <a:srgbClr val="8C430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ea typeface="Calibri"/>
              <a:cs typeface="Times New Roman"/>
            </a:endParaRPr>
          </a:p>
        </p:txBody>
      </p:sp>
      <p:pic>
        <p:nvPicPr>
          <p:cNvPr id="1027" name="Picture 3" descr="C:\Users\Библиотека\Desktop\= Презентации\М.И. ПЛАТОВ\7. ПЛАТОВ - СОЗДАТЕЛЬ ПЕРВЫХ ГИМНАЗИЙ И ТИПОГРАФИИ НА ДОНУ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463" y="1050057"/>
            <a:ext cx="3413636" cy="4206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6714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C:\Users\Библиотека\Desktop\Сыны донских степей\фон для презентации\1657273918_45-animeshka-org-p-workshop-background-foni-5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899592" y="4149080"/>
            <a:ext cx="75608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200" b="1" i="1" dirty="0" smtClean="0">
                <a:solidFill>
                  <a:srgbClr val="FF0000"/>
                </a:solidFill>
                <a:latin typeface="Cambria" pitchFamily="18" charset="0"/>
                <a:ea typeface="BatangChe" pitchFamily="49" charset="-127"/>
              </a:rPr>
              <a:t>      </a:t>
            </a:r>
            <a:endParaRPr lang="ru-RU" sz="4700" b="1" i="1" dirty="0">
              <a:solidFill>
                <a:srgbClr val="C00000"/>
              </a:solidFill>
              <a:latin typeface="Cambria" pitchFamily="18" charset="0"/>
              <a:ea typeface="BatangChe" pitchFamily="49" charset="-127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223628" y="1052736"/>
            <a:ext cx="6912768" cy="3513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1950" algn="just">
              <a:lnSpc>
                <a:spcPct val="115000"/>
              </a:lnSpc>
              <a:spcAft>
                <a:spcPts val="0"/>
              </a:spcAft>
            </a:pPr>
            <a:endParaRPr lang="ru-RU" sz="1600" b="1" i="1" dirty="0">
              <a:latin typeface="Cambria" pitchFamily="18" charset="0"/>
              <a:ea typeface="Calibri"/>
              <a:cs typeface="Times New Roman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331640" y="1137486"/>
            <a:ext cx="6804756" cy="35692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361950" algn="just">
              <a:lnSpc>
                <a:spcPct val="115000"/>
              </a:lnSpc>
            </a:pPr>
            <a:r>
              <a:rPr lang="ru-RU" b="1" i="1" dirty="0" smtClean="0">
                <a:solidFill>
                  <a:srgbClr val="8C43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libri"/>
                <a:cs typeface="Times New Roman"/>
              </a:rPr>
              <a:t>"- </a:t>
            </a:r>
            <a:r>
              <a:rPr lang="ru-RU" b="1" i="1" dirty="0">
                <a:solidFill>
                  <a:srgbClr val="8C43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libri"/>
                <a:cs typeface="Times New Roman"/>
              </a:rPr>
              <a:t>Прощай, Матушка! Мы еще вернемся!" – говорил Платов оставляя Москву. В тяжелые дни для России, когда наполеоновская армия все дальше продвигалась вглубь ее территории, Платов обратился с призывом к жителям Дона стать на защиту Родины. Этот призыв Дон с честью выполнил. Двадцать четыре конных полка народного ополчения да шесть конных орудий было послано в действующую армию. Пятнадцать тысяч верных сынов тихого Дона стали на защиту Родины... Не только мужчины, но и женщины становились в ряды армии.</a:t>
            </a:r>
            <a:endParaRPr lang="ru-RU" sz="1600" b="1" i="1" dirty="0">
              <a:solidFill>
                <a:prstClr val="black"/>
              </a:solidFill>
              <a:latin typeface="Cambria" pitchFamily="18" charset="0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90961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C:\Users\Библиотека\Desktop\Сыны донских степей\фон для презентации\1657273918_45-animeshka-org-p-workshop-background-foni-5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899592" y="4149080"/>
            <a:ext cx="75608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200" b="1" i="1" dirty="0" smtClean="0">
                <a:solidFill>
                  <a:srgbClr val="FF0000"/>
                </a:solidFill>
                <a:latin typeface="Cambria" pitchFamily="18" charset="0"/>
                <a:ea typeface="BatangChe" pitchFamily="49" charset="-127"/>
              </a:rPr>
              <a:t>      </a:t>
            </a:r>
            <a:endParaRPr lang="ru-RU" sz="4700" b="1" i="1" dirty="0">
              <a:solidFill>
                <a:srgbClr val="C00000"/>
              </a:solidFill>
              <a:latin typeface="Cambria" pitchFamily="18" charset="0"/>
              <a:ea typeface="BatangChe" pitchFamily="49" charset="-127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223628" y="1052736"/>
            <a:ext cx="6912768" cy="3513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1950" algn="just">
              <a:lnSpc>
                <a:spcPct val="115000"/>
              </a:lnSpc>
              <a:spcAft>
                <a:spcPts val="0"/>
              </a:spcAft>
            </a:pPr>
            <a:endParaRPr lang="ru-RU" sz="1600" b="1" i="1" dirty="0">
              <a:latin typeface="Cambria" pitchFamily="18" charset="0"/>
              <a:ea typeface="Calibri"/>
              <a:cs typeface="Times New Roman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223628" y="1137486"/>
            <a:ext cx="7056784" cy="3887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361950" algn="just">
              <a:lnSpc>
                <a:spcPct val="115000"/>
              </a:lnSpc>
            </a:pPr>
            <a:r>
              <a:rPr lang="ru-RU" b="1" i="1" dirty="0" smtClean="0">
                <a:solidFill>
                  <a:srgbClr val="8C43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libri"/>
                <a:cs typeface="Times New Roman"/>
              </a:rPr>
              <a:t>Когда </a:t>
            </a:r>
            <a:r>
              <a:rPr lang="ru-RU" b="1" i="1" dirty="0">
                <a:solidFill>
                  <a:srgbClr val="8C43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libri"/>
                <a:cs typeface="Times New Roman"/>
              </a:rPr>
              <a:t>Платов явился к Кутузову доложить о прибытии полков с Дона, последний сказал дрогнувшим от волнения голосом: «Спасибо! Спасибо, атаман!.. Сия услуга никогда не забудется отечеством!.. Всегда, до того часа, когда богу угодно будет призвать меня к себе, пребудет в моем сердце благодарность войску Донскому за его труды и храбрость в сию тяжкую годину</a:t>
            </a:r>
            <a:r>
              <a:rPr lang="ru-RU" b="1" i="1" dirty="0" smtClean="0">
                <a:solidFill>
                  <a:srgbClr val="8C43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libri"/>
                <a:cs typeface="Times New Roman"/>
              </a:rPr>
              <a:t>».</a:t>
            </a:r>
          </a:p>
          <a:p>
            <a:pPr lvl="0" indent="361950" algn="just">
              <a:lnSpc>
                <a:spcPct val="115000"/>
              </a:lnSpc>
            </a:pPr>
            <a:r>
              <a:rPr lang="ru-RU" b="1" i="1" dirty="0" smtClean="0">
                <a:solidFill>
                  <a:srgbClr val="8C43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libri"/>
                <a:cs typeface="Times New Roman"/>
              </a:rPr>
              <a:t>Весь русский народ поднялся на Отечественную войну. Наполеон вскоре вынужден был покинуть русскую столицу. Это событие было сигналом для общего наступления армии Кутузова, который особое и почетное место в нем отводил действиям корпуса Платова.</a:t>
            </a:r>
            <a:endParaRPr lang="ru-RU" sz="1600" b="1" i="1" dirty="0">
              <a:solidFill>
                <a:srgbClr val="8C430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68827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C:\Users\Библиотека\Desktop\Сыны донских степей\фон для презентации\1657273918_45-animeshka-org-p-workshop-background-foni-5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899592" y="4149080"/>
            <a:ext cx="75608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200" b="1" i="1" dirty="0" smtClean="0">
                <a:solidFill>
                  <a:srgbClr val="FF0000"/>
                </a:solidFill>
                <a:latin typeface="Cambria" pitchFamily="18" charset="0"/>
                <a:ea typeface="BatangChe" pitchFamily="49" charset="-127"/>
              </a:rPr>
              <a:t>      </a:t>
            </a:r>
            <a:endParaRPr lang="ru-RU" sz="4700" b="1" i="1" dirty="0">
              <a:solidFill>
                <a:srgbClr val="C00000"/>
              </a:solidFill>
              <a:latin typeface="Cambria" pitchFamily="18" charset="0"/>
              <a:ea typeface="BatangChe" pitchFamily="49" charset="-127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223628" y="1052736"/>
            <a:ext cx="6912768" cy="3513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1950" algn="just">
              <a:lnSpc>
                <a:spcPct val="115000"/>
              </a:lnSpc>
              <a:spcAft>
                <a:spcPts val="0"/>
              </a:spcAft>
            </a:pPr>
            <a:endParaRPr lang="ru-RU" sz="1600" b="1" i="1" dirty="0">
              <a:latin typeface="Cambria" pitchFamily="18" charset="0"/>
              <a:ea typeface="Calibri"/>
              <a:cs typeface="Times New Roman"/>
            </a:endParaRPr>
          </a:p>
        </p:txBody>
      </p:sp>
      <p:pic>
        <p:nvPicPr>
          <p:cNvPr id="2050" name="Picture 2" descr="C:\Users\Библиотека\Desktop\= ПЛАТОВ\slide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908720"/>
            <a:ext cx="7236804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1858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8" name="Picture 4" descr="C:\Users\Библиотека\Desktop\Сыны донских степей\фон для презентации\1657273918_45-animeshka-org-p-workshop-background-foni-5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899592" y="4149080"/>
            <a:ext cx="75608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200" b="1" i="1" dirty="0" smtClean="0">
                <a:solidFill>
                  <a:srgbClr val="FF0000"/>
                </a:solidFill>
                <a:latin typeface="Cambria" pitchFamily="18" charset="0"/>
                <a:ea typeface="BatangChe" pitchFamily="49" charset="-127"/>
              </a:rPr>
              <a:t>      </a:t>
            </a:r>
            <a:endParaRPr lang="ru-RU" sz="4700" b="1" i="1" dirty="0">
              <a:solidFill>
                <a:srgbClr val="C00000"/>
              </a:solidFill>
              <a:latin typeface="Cambria" pitchFamily="18" charset="0"/>
              <a:ea typeface="BatangChe" pitchFamily="49" charset="-127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223628" y="1052736"/>
            <a:ext cx="6912768" cy="3513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1950" algn="just">
              <a:lnSpc>
                <a:spcPct val="115000"/>
              </a:lnSpc>
              <a:spcAft>
                <a:spcPts val="0"/>
              </a:spcAft>
            </a:pPr>
            <a:endParaRPr lang="ru-RU" sz="1600" b="1" i="1" dirty="0">
              <a:latin typeface="Cambria" pitchFamily="18" charset="0"/>
              <a:ea typeface="Calibri"/>
              <a:cs typeface="Times New Roman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223628" y="993232"/>
            <a:ext cx="3348372" cy="32778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361950" algn="just">
              <a:lnSpc>
                <a:spcPct val="115000"/>
              </a:lnSpc>
            </a:pPr>
            <a:r>
              <a:rPr lang="ru-RU" b="1" i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libri"/>
                <a:cs typeface="Times New Roman"/>
              </a:rPr>
              <a:t>*</a:t>
            </a:r>
            <a:r>
              <a:rPr lang="ru-RU" b="1" i="1" dirty="0" smtClean="0">
                <a:solidFill>
                  <a:srgbClr val="006600"/>
                </a:solidFill>
                <a:latin typeface="Cambria" pitchFamily="18" charset="0"/>
                <a:ea typeface="Calibri"/>
                <a:cs typeface="Times New Roman"/>
              </a:rPr>
              <a:t> </a:t>
            </a:r>
            <a:r>
              <a:rPr lang="ru-RU" b="1" i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libri"/>
                <a:cs typeface="Times New Roman"/>
              </a:rPr>
              <a:t>Самый выдающийся казачий  военачальник  </a:t>
            </a:r>
          </a:p>
          <a:p>
            <a:pPr lvl="0" indent="361950" algn="just">
              <a:lnSpc>
                <a:spcPct val="115000"/>
              </a:lnSpc>
            </a:pPr>
            <a:r>
              <a:rPr lang="ru-RU" b="1" i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libri"/>
                <a:cs typeface="Times New Roman"/>
              </a:rPr>
              <a:t>* Атаман, генерал, граф  Известнейший полководец России  </a:t>
            </a:r>
          </a:p>
          <a:p>
            <a:pPr lvl="0" indent="361950" algn="just">
              <a:lnSpc>
                <a:spcPct val="115000"/>
              </a:lnSpc>
            </a:pPr>
            <a:r>
              <a:rPr lang="ru-RU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libri"/>
                <a:cs typeface="Times New Roman"/>
              </a:rPr>
              <a:t>* Герой Отечественной войны 1812 года </a:t>
            </a:r>
          </a:p>
          <a:p>
            <a:pPr lvl="0" indent="361950" algn="just">
              <a:lnSpc>
                <a:spcPct val="115000"/>
              </a:lnSpc>
            </a:pPr>
            <a:r>
              <a:rPr lang="ru-RU" b="1" i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libri"/>
                <a:cs typeface="Times New Roman"/>
              </a:rPr>
              <a:t>* За умение и быстроту действий получил прозвище «вихрь» атаман</a:t>
            </a:r>
          </a:p>
        </p:txBody>
      </p:sp>
      <p:pic>
        <p:nvPicPr>
          <p:cNvPr id="1026" name="Picture 2" descr="C:\Users\Библиотека\Desktop\Сыны донских степей\ОТСКАНИРОВАНЫЕ\= в презентации уже\1. Матвей Платов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764704"/>
            <a:ext cx="3384376" cy="4376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0304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C:\Users\Библиотека\Desktop\Сыны донских степей\фон для презентации\1657273918_45-animeshka-org-p-workshop-background-foni-5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899592" y="4149080"/>
            <a:ext cx="75608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200" b="1" i="1" dirty="0" smtClean="0">
                <a:solidFill>
                  <a:srgbClr val="FF0000"/>
                </a:solidFill>
                <a:latin typeface="Cambria" pitchFamily="18" charset="0"/>
                <a:ea typeface="BatangChe" pitchFamily="49" charset="-127"/>
              </a:rPr>
              <a:t>      </a:t>
            </a:r>
            <a:endParaRPr lang="ru-RU" sz="4700" b="1" i="1" dirty="0">
              <a:solidFill>
                <a:srgbClr val="C00000"/>
              </a:solidFill>
              <a:latin typeface="Cambria" pitchFamily="18" charset="0"/>
              <a:ea typeface="BatangChe" pitchFamily="49" charset="-127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223628" y="1052736"/>
            <a:ext cx="6912768" cy="3513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1950" algn="just">
              <a:lnSpc>
                <a:spcPct val="115000"/>
              </a:lnSpc>
              <a:spcAft>
                <a:spcPts val="0"/>
              </a:spcAft>
            </a:pPr>
            <a:endParaRPr lang="ru-RU" sz="1600" b="1" i="1" dirty="0">
              <a:latin typeface="Cambria" pitchFamily="18" charset="0"/>
              <a:ea typeface="Calibri"/>
              <a:cs typeface="Times New Roman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223628" y="1137486"/>
            <a:ext cx="7056784" cy="35963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361950" algn="just">
              <a:lnSpc>
                <a:spcPct val="115000"/>
              </a:lnSpc>
            </a:pPr>
            <a:r>
              <a:rPr lang="ru-RU" b="1" i="1" dirty="0" smtClean="0">
                <a:solidFill>
                  <a:srgbClr val="8C43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libri"/>
                <a:cs typeface="Times New Roman"/>
              </a:rPr>
              <a:t>Матвей </a:t>
            </a:r>
            <a:r>
              <a:rPr lang="ru-RU" b="1" i="1" dirty="0">
                <a:solidFill>
                  <a:srgbClr val="8C43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libri"/>
                <a:cs typeface="Times New Roman"/>
              </a:rPr>
              <a:t>Иванович Платов, во главе своего корпуса, преследовал неприятеля по пятам. «Теперь, братцы, – говорил он казакам, – наступила наша страдная пора... Лишь успевай точить сабельки да дротики навастривать... Подотрем мы теперь сопли хвастуну </a:t>
            </a:r>
            <a:r>
              <a:rPr lang="ru-RU" b="1" i="1" dirty="0" err="1">
                <a:solidFill>
                  <a:srgbClr val="8C43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libri"/>
                <a:cs typeface="Times New Roman"/>
              </a:rPr>
              <a:t>Бонапартишке</a:t>
            </a:r>
            <a:r>
              <a:rPr lang="ru-RU" b="1" i="1" dirty="0">
                <a:solidFill>
                  <a:srgbClr val="8C43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libri"/>
                <a:cs typeface="Times New Roman"/>
              </a:rPr>
              <a:t>. Давайте, братцы, прошумим, дадим знать </a:t>
            </a:r>
            <a:r>
              <a:rPr lang="ru-RU" b="1" i="1" dirty="0" err="1">
                <a:solidFill>
                  <a:srgbClr val="8C43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libri"/>
                <a:cs typeface="Times New Roman"/>
              </a:rPr>
              <a:t>Россиюшке</a:t>
            </a:r>
            <a:r>
              <a:rPr lang="ru-RU" b="1" i="1" dirty="0">
                <a:solidFill>
                  <a:srgbClr val="8C43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libri"/>
                <a:cs typeface="Times New Roman"/>
              </a:rPr>
              <a:t> нашей, что живы еще ее сыны, лихие донцы...» </a:t>
            </a:r>
            <a:endParaRPr lang="ru-RU" b="1" i="1" dirty="0" smtClean="0">
              <a:solidFill>
                <a:srgbClr val="8C430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ea typeface="Calibri"/>
              <a:cs typeface="Times New Roman"/>
            </a:endParaRPr>
          </a:p>
          <a:p>
            <a:pPr lvl="0" indent="361950" algn="just">
              <a:lnSpc>
                <a:spcPct val="115000"/>
              </a:lnSpc>
            </a:pPr>
            <a:r>
              <a:rPr lang="ru-RU" b="1" i="1" dirty="0" smtClean="0">
                <a:solidFill>
                  <a:srgbClr val="8C43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libri"/>
                <a:cs typeface="Times New Roman"/>
              </a:rPr>
              <a:t>И действительно, начиная с </a:t>
            </a:r>
            <a:r>
              <a:rPr lang="ru-RU" b="1" i="1" dirty="0" err="1" smtClean="0">
                <a:solidFill>
                  <a:srgbClr val="8C43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libri"/>
                <a:cs typeface="Times New Roman"/>
              </a:rPr>
              <a:t>Тарутинского</a:t>
            </a:r>
            <a:r>
              <a:rPr lang="ru-RU" b="1" i="1" dirty="0" smtClean="0">
                <a:solidFill>
                  <a:srgbClr val="8C43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libri"/>
                <a:cs typeface="Times New Roman"/>
              </a:rPr>
              <a:t> сражения, казаки зашумели. Не проходило того дня, чтобы они чем-нибудь не отличились. Всюду только и разговору было, что о казацких подвигах. </a:t>
            </a:r>
            <a:endParaRPr lang="ru-RU" sz="1600" b="1" i="1" dirty="0">
              <a:solidFill>
                <a:prstClr val="black"/>
              </a:solidFill>
              <a:latin typeface="Cambria" pitchFamily="18" charset="0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16739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C:\Users\Библиотека\Desktop\Сыны донских степей\фон для презентации\1657273918_45-animeshka-org-p-workshop-background-foni-5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899592" y="4149080"/>
            <a:ext cx="75608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200" b="1" i="1" dirty="0" smtClean="0">
                <a:solidFill>
                  <a:srgbClr val="FF0000"/>
                </a:solidFill>
                <a:latin typeface="Cambria" pitchFamily="18" charset="0"/>
                <a:ea typeface="BatangChe" pitchFamily="49" charset="-127"/>
              </a:rPr>
              <a:t>      </a:t>
            </a:r>
            <a:endParaRPr lang="ru-RU" sz="4700" b="1" i="1" dirty="0">
              <a:solidFill>
                <a:srgbClr val="C00000"/>
              </a:solidFill>
              <a:latin typeface="Cambria" pitchFamily="18" charset="0"/>
              <a:ea typeface="BatangChe" pitchFamily="49" charset="-127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223628" y="1052736"/>
            <a:ext cx="6912768" cy="3513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1950" algn="just">
              <a:lnSpc>
                <a:spcPct val="115000"/>
              </a:lnSpc>
              <a:spcAft>
                <a:spcPts val="0"/>
              </a:spcAft>
            </a:pPr>
            <a:endParaRPr lang="ru-RU" sz="1600" b="1" i="1" dirty="0">
              <a:latin typeface="Cambria" pitchFamily="18" charset="0"/>
              <a:ea typeface="Calibri"/>
              <a:cs typeface="Times New Roman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55576" y="1988840"/>
            <a:ext cx="3528392" cy="3242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361950" algn="just">
              <a:lnSpc>
                <a:spcPct val="115000"/>
              </a:lnSpc>
            </a:pPr>
            <a:r>
              <a:rPr lang="ru-RU" b="1" i="1" dirty="0" smtClean="0">
                <a:solidFill>
                  <a:srgbClr val="8C43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libri"/>
                <a:cs typeface="Times New Roman"/>
              </a:rPr>
              <a:t>Много </a:t>
            </a:r>
            <a:r>
              <a:rPr lang="ru-RU" b="1" i="1" dirty="0">
                <a:solidFill>
                  <a:srgbClr val="8C43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libri"/>
                <a:cs typeface="Times New Roman"/>
              </a:rPr>
              <a:t>шуму по стране вызвала весть о том, что казаки под Малоярославцем едва не захватили в плен самого Наполеона</a:t>
            </a:r>
            <a:r>
              <a:rPr lang="ru-RU" b="1" i="1" dirty="0" smtClean="0">
                <a:solidFill>
                  <a:srgbClr val="8C43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libri"/>
                <a:cs typeface="Times New Roman"/>
              </a:rPr>
              <a:t>.</a:t>
            </a:r>
          </a:p>
          <a:p>
            <a:pPr lvl="0" indent="361950" algn="just">
              <a:lnSpc>
                <a:spcPct val="115000"/>
              </a:lnSpc>
            </a:pPr>
            <a:r>
              <a:rPr lang="ru-RU" b="1" i="1" dirty="0" smtClean="0">
                <a:solidFill>
                  <a:srgbClr val="8C43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libri"/>
                <a:cs typeface="Times New Roman"/>
              </a:rPr>
              <a:t> </a:t>
            </a:r>
            <a:r>
              <a:rPr lang="ru-RU" b="1" i="1" dirty="0">
                <a:solidFill>
                  <a:srgbClr val="8C43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libri"/>
                <a:cs typeface="Times New Roman"/>
              </a:rPr>
              <a:t>19 октября в сражении с корпусом маршала </a:t>
            </a:r>
            <a:r>
              <a:rPr lang="ru-RU" b="1" i="1" dirty="0" err="1">
                <a:solidFill>
                  <a:srgbClr val="8C43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libri"/>
                <a:cs typeface="Times New Roman"/>
              </a:rPr>
              <a:t>Даву</a:t>
            </a:r>
            <a:r>
              <a:rPr lang="ru-RU" b="1" i="1" dirty="0">
                <a:solidFill>
                  <a:srgbClr val="8C43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libri"/>
                <a:cs typeface="Times New Roman"/>
              </a:rPr>
              <a:t> при </a:t>
            </a:r>
            <a:r>
              <a:rPr lang="ru-RU" b="1" i="1" dirty="0" err="1">
                <a:solidFill>
                  <a:srgbClr val="8C43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libri"/>
                <a:cs typeface="Times New Roman"/>
              </a:rPr>
              <a:t>Колоцком</a:t>
            </a:r>
            <a:r>
              <a:rPr lang="ru-RU" b="1" i="1" dirty="0">
                <a:solidFill>
                  <a:srgbClr val="8C43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libri"/>
                <a:cs typeface="Times New Roman"/>
              </a:rPr>
              <a:t> монастыре казаки Платова снова отличились. </a:t>
            </a:r>
          </a:p>
          <a:p>
            <a:pPr lvl="0" indent="361950" algn="just">
              <a:lnSpc>
                <a:spcPct val="115000"/>
              </a:lnSpc>
            </a:pPr>
            <a:endParaRPr lang="ru-RU" sz="1600" b="1" i="1" dirty="0">
              <a:solidFill>
                <a:prstClr val="black"/>
              </a:solidFill>
              <a:latin typeface="Cambria" pitchFamily="18" charset="0"/>
              <a:ea typeface="Calibri"/>
              <a:cs typeface="Times New Roman"/>
            </a:endParaRPr>
          </a:p>
        </p:txBody>
      </p:sp>
      <p:pic>
        <p:nvPicPr>
          <p:cNvPr id="4098" name="Picture 2" descr="C:\Users\Библиотека\Desktop\= ПЛАТОВ\bp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3" y="1124745"/>
            <a:ext cx="3931468" cy="4667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8576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C:\Users\Библиотека\Desktop\Сыны донских степей\фон для презентации\1657273918_45-animeshka-org-p-workshop-background-foni-5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899592" y="4149080"/>
            <a:ext cx="75608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200" b="1" i="1" dirty="0" smtClean="0">
                <a:solidFill>
                  <a:srgbClr val="FF0000"/>
                </a:solidFill>
                <a:latin typeface="Cambria" pitchFamily="18" charset="0"/>
                <a:ea typeface="BatangChe" pitchFamily="49" charset="-127"/>
              </a:rPr>
              <a:t>      </a:t>
            </a:r>
            <a:endParaRPr lang="ru-RU" sz="4700" b="1" i="1" dirty="0">
              <a:solidFill>
                <a:srgbClr val="C00000"/>
              </a:solidFill>
              <a:latin typeface="Cambria" pitchFamily="18" charset="0"/>
              <a:ea typeface="BatangChe" pitchFamily="49" charset="-127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223628" y="1052736"/>
            <a:ext cx="6912768" cy="3513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1950" algn="just">
              <a:lnSpc>
                <a:spcPct val="115000"/>
              </a:lnSpc>
              <a:spcAft>
                <a:spcPts val="0"/>
              </a:spcAft>
            </a:pPr>
            <a:endParaRPr lang="ru-RU" sz="1600" b="1" i="1" dirty="0">
              <a:latin typeface="Cambria" pitchFamily="18" charset="0"/>
              <a:ea typeface="Calibri"/>
              <a:cs typeface="Times New Roman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223628" y="1137486"/>
            <a:ext cx="7056784" cy="45166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361950" algn="just">
              <a:lnSpc>
                <a:spcPct val="115000"/>
              </a:lnSpc>
            </a:pPr>
            <a:r>
              <a:rPr lang="ru-RU" b="1" i="1" dirty="0" smtClean="0">
                <a:solidFill>
                  <a:srgbClr val="8C43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libri"/>
                <a:cs typeface="Times New Roman"/>
              </a:rPr>
              <a:t>Они </a:t>
            </a:r>
            <a:r>
              <a:rPr lang="ru-RU" b="1" i="1" dirty="0">
                <a:solidFill>
                  <a:srgbClr val="8C43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libri"/>
                <a:cs typeface="Times New Roman"/>
              </a:rPr>
              <a:t>разгромили арьергард </a:t>
            </a:r>
            <a:r>
              <a:rPr lang="ru-RU" b="1" i="1" dirty="0" err="1">
                <a:solidFill>
                  <a:srgbClr val="8C43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libri"/>
                <a:cs typeface="Times New Roman"/>
              </a:rPr>
              <a:t>Даву</a:t>
            </a:r>
            <a:r>
              <a:rPr lang="ru-RU" b="1" i="1" dirty="0">
                <a:solidFill>
                  <a:srgbClr val="8C43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libri"/>
                <a:cs typeface="Times New Roman"/>
              </a:rPr>
              <a:t> и захватили огромные трофеи. В эти дни в столичных газетах было опубликовано донесение Кутузова императору Александру о доблести </a:t>
            </a:r>
            <a:r>
              <a:rPr lang="ru-RU" b="1" i="1" dirty="0" err="1">
                <a:solidFill>
                  <a:srgbClr val="8C43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libri"/>
                <a:cs typeface="Times New Roman"/>
              </a:rPr>
              <a:t>платовских</a:t>
            </a:r>
            <a:r>
              <a:rPr lang="ru-RU" b="1" i="1" dirty="0">
                <a:solidFill>
                  <a:srgbClr val="8C43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libri"/>
                <a:cs typeface="Times New Roman"/>
              </a:rPr>
              <a:t> казаков: «Велик бог, всемилостивейший государь! Припадая к стопам вашего императорского величества, поздравляю Вас с новой победой. Казаки делают чудеса, бьют и артиллерию, и пехотные колонны</a:t>
            </a:r>
            <a:r>
              <a:rPr lang="ru-RU" b="1" i="1" dirty="0" smtClean="0">
                <a:solidFill>
                  <a:srgbClr val="8C43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libri"/>
                <a:cs typeface="Times New Roman"/>
              </a:rPr>
              <a:t>!»</a:t>
            </a:r>
            <a:endParaRPr lang="ru-RU" b="1" i="1" dirty="0">
              <a:solidFill>
                <a:srgbClr val="8C430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ea typeface="Calibri"/>
              <a:cs typeface="Times New Roman"/>
            </a:endParaRPr>
          </a:p>
          <a:p>
            <a:pPr lvl="0" indent="361950" algn="just">
              <a:lnSpc>
                <a:spcPct val="115000"/>
              </a:lnSpc>
            </a:pPr>
            <a:r>
              <a:rPr lang="ru-RU" b="1" i="1" dirty="0">
                <a:solidFill>
                  <a:srgbClr val="8C43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libri"/>
                <a:cs typeface="Times New Roman"/>
              </a:rPr>
              <a:t>За кампанию 1812 года находившиеся под командованием Платова казаки взяли около 70 тысяч пленных, в том числе 7 генералов и 13 полковников, захватили 548 орудий и 30 знамен, а также отбили огромное количество награбленных в Москве ценностей. </a:t>
            </a:r>
            <a:endParaRPr lang="ru-RU" b="1" i="1" dirty="0" smtClean="0">
              <a:solidFill>
                <a:srgbClr val="8C430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ea typeface="Calibri"/>
              <a:cs typeface="Times New Roman"/>
            </a:endParaRPr>
          </a:p>
          <a:p>
            <a:pPr lvl="0" indent="361950" algn="just">
              <a:lnSpc>
                <a:spcPct val="115000"/>
              </a:lnSpc>
            </a:pPr>
            <a:r>
              <a:rPr lang="ru-RU" b="1" i="1" dirty="0" smtClean="0">
                <a:solidFill>
                  <a:srgbClr val="8C43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libri"/>
                <a:cs typeface="Times New Roman"/>
              </a:rPr>
              <a:t>Через </a:t>
            </a:r>
            <a:r>
              <a:rPr lang="ru-RU" b="1" i="1" dirty="0">
                <a:solidFill>
                  <a:srgbClr val="8C43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libri"/>
                <a:cs typeface="Times New Roman"/>
              </a:rPr>
              <a:t>всю Европу прошли с боями донские казаки.</a:t>
            </a:r>
            <a:endParaRPr lang="ru-RU" b="1" i="1" dirty="0" smtClean="0">
              <a:solidFill>
                <a:srgbClr val="8C430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ea typeface="Calibri"/>
              <a:cs typeface="Times New Roman"/>
            </a:endParaRPr>
          </a:p>
          <a:p>
            <a:pPr lvl="0" indent="361950" algn="just">
              <a:lnSpc>
                <a:spcPct val="115000"/>
              </a:lnSpc>
            </a:pPr>
            <a:endParaRPr lang="ru-RU" sz="1600" b="1" i="1" dirty="0">
              <a:solidFill>
                <a:srgbClr val="8C430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12515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8" name="Picture 4" descr="C:\Users\Библиотека\Desktop\Сыны донских степей\фон для презентации\1657273918_45-animeshka-org-p-workshop-background-foni-5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899592" y="4149080"/>
            <a:ext cx="75608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200" b="1" i="1" dirty="0" smtClean="0">
                <a:solidFill>
                  <a:srgbClr val="FF0000"/>
                </a:solidFill>
                <a:latin typeface="Cambria" pitchFamily="18" charset="0"/>
                <a:ea typeface="BatangChe" pitchFamily="49" charset="-127"/>
              </a:rPr>
              <a:t>      </a:t>
            </a:r>
            <a:endParaRPr lang="ru-RU" sz="4700" b="1" i="1" dirty="0">
              <a:solidFill>
                <a:srgbClr val="C00000"/>
              </a:solidFill>
              <a:latin typeface="Cambria" pitchFamily="18" charset="0"/>
              <a:ea typeface="BatangChe" pitchFamily="49" charset="-127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223628" y="1052736"/>
            <a:ext cx="6912768" cy="3513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1950" algn="just">
              <a:lnSpc>
                <a:spcPct val="115000"/>
              </a:lnSpc>
              <a:spcAft>
                <a:spcPts val="0"/>
              </a:spcAft>
            </a:pPr>
            <a:endParaRPr lang="ru-RU" sz="1600" b="1" i="1" dirty="0">
              <a:latin typeface="Cambria" pitchFamily="18" charset="0"/>
              <a:ea typeface="Calibri"/>
              <a:cs typeface="Times New Roman"/>
            </a:endParaRPr>
          </a:p>
        </p:txBody>
      </p:sp>
      <p:pic>
        <p:nvPicPr>
          <p:cNvPr id="2050" name="Picture 2" descr="C:\Users\Библиотека\Desktop\= ПЛАТОВ\Картинки\62721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628" y="836712"/>
            <a:ext cx="6696744" cy="5181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2734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C:\Users\Библиотека\Desktop\Сыны донских степей\фон для презентации\1657273918_45-animeshka-org-p-workshop-background-foni-5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899592" y="4149080"/>
            <a:ext cx="75608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200" b="1" i="1" dirty="0" smtClean="0">
                <a:solidFill>
                  <a:srgbClr val="FF0000"/>
                </a:solidFill>
                <a:latin typeface="Cambria" pitchFamily="18" charset="0"/>
                <a:ea typeface="BatangChe" pitchFamily="49" charset="-127"/>
              </a:rPr>
              <a:t>      </a:t>
            </a:r>
            <a:endParaRPr lang="ru-RU" sz="4700" b="1" i="1" dirty="0">
              <a:solidFill>
                <a:srgbClr val="C00000"/>
              </a:solidFill>
              <a:latin typeface="Cambria" pitchFamily="18" charset="0"/>
              <a:ea typeface="BatangChe" pitchFamily="49" charset="-127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223628" y="1052736"/>
            <a:ext cx="6912768" cy="3513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1950" algn="just">
              <a:lnSpc>
                <a:spcPct val="115000"/>
              </a:lnSpc>
              <a:spcAft>
                <a:spcPts val="0"/>
              </a:spcAft>
            </a:pPr>
            <a:endParaRPr lang="ru-RU" sz="1600" b="1" i="1" dirty="0">
              <a:latin typeface="Cambria" pitchFamily="18" charset="0"/>
              <a:ea typeface="Calibri"/>
              <a:cs typeface="Times New Roman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644008" y="1022984"/>
            <a:ext cx="3672408" cy="45520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361950" algn="just">
              <a:lnSpc>
                <a:spcPct val="115000"/>
              </a:lnSpc>
            </a:pPr>
            <a:r>
              <a:rPr lang="ru-RU" b="1" i="1" dirty="0" smtClean="0">
                <a:solidFill>
                  <a:prstClr val="black"/>
                </a:solidFill>
                <a:latin typeface="Cambria" pitchFamily="18" charset="0"/>
                <a:ea typeface="Calibri"/>
                <a:cs typeface="Times New Roman"/>
              </a:rPr>
              <a:t>После </a:t>
            </a:r>
            <a:r>
              <a:rPr lang="ru-RU" b="1" i="1" dirty="0">
                <a:solidFill>
                  <a:prstClr val="black"/>
                </a:solidFill>
                <a:latin typeface="Cambria" pitchFamily="18" charset="0"/>
                <a:ea typeface="Calibri"/>
                <a:cs typeface="Times New Roman"/>
              </a:rPr>
              <a:t>Смоленского сражения Платов командовал арьергардом объединенных русских армий. За «нераспорядительность» 29 августа выслан из действующей армии. Ежедневно вел бои с французскими авангардными частями. В критический момент Бородинского сражения вместе с </a:t>
            </a:r>
            <a:r>
              <a:rPr lang="ru-RU" b="1" i="1" dirty="0" err="1">
                <a:solidFill>
                  <a:prstClr val="black"/>
                </a:solidFill>
                <a:latin typeface="Cambria" pitchFamily="18" charset="0"/>
                <a:ea typeface="Calibri"/>
                <a:cs typeface="Times New Roman"/>
              </a:rPr>
              <a:t>Уваровым</a:t>
            </a:r>
            <a:r>
              <a:rPr lang="ru-RU" b="1" i="1" dirty="0">
                <a:solidFill>
                  <a:prstClr val="black"/>
                </a:solidFill>
                <a:latin typeface="Cambria" pitchFamily="18" charset="0"/>
                <a:ea typeface="Calibri"/>
                <a:cs typeface="Times New Roman"/>
              </a:rPr>
              <a:t> направлен в обход левого фланга Наполеона. </a:t>
            </a:r>
            <a:endParaRPr lang="ru-RU" b="1" i="1" dirty="0" smtClean="0">
              <a:solidFill>
                <a:prstClr val="black"/>
              </a:solidFill>
              <a:latin typeface="Cambria" pitchFamily="18" charset="0"/>
              <a:ea typeface="Calibri"/>
              <a:cs typeface="Times New Roman"/>
            </a:endParaRPr>
          </a:p>
        </p:txBody>
      </p:sp>
      <p:pic>
        <p:nvPicPr>
          <p:cNvPr id="3074" name="Picture 2" descr="C:\Users\Библиотека\Desktop\= Презентации\М.И. ПЛАТОВ\4. ПРИЗЫВ ПЛАТОВА К ДОНСКОМУ КАЗАЧЬЕМУ ОПОЛЧЕНИЮ  . 181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220" y="946618"/>
            <a:ext cx="3612721" cy="4628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9234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C:\Users\Библиотека\Desktop\Сыны донских степей\фон для презентации\1657273918_45-animeshka-org-p-workshop-background-foni-5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899592" y="4149080"/>
            <a:ext cx="75608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200" b="1" i="1" dirty="0" smtClean="0">
                <a:solidFill>
                  <a:srgbClr val="FF0000"/>
                </a:solidFill>
                <a:latin typeface="Cambria" pitchFamily="18" charset="0"/>
                <a:ea typeface="BatangChe" pitchFamily="49" charset="-127"/>
              </a:rPr>
              <a:t>      </a:t>
            </a:r>
            <a:endParaRPr lang="ru-RU" sz="4700" b="1" i="1" dirty="0">
              <a:solidFill>
                <a:srgbClr val="C00000"/>
              </a:solidFill>
              <a:latin typeface="Cambria" pitchFamily="18" charset="0"/>
              <a:ea typeface="BatangChe" pitchFamily="49" charset="-127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223628" y="1052736"/>
            <a:ext cx="6912768" cy="3513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1950" algn="just">
              <a:lnSpc>
                <a:spcPct val="115000"/>
              </a:lnSpc>
              <a:spcAft>
                <a:spcPts val="0"/>
              </a:spcAft>
            </a:pPr>
            <a:endParaRPr lang="ru-RU" sz="1600" b="1" i="1" dirty="0">
              <a:latin typeface="Cambria" pitchFamily="18" charset="0"/>
              <a:ea typeface="Calibri"/>
              <a:cs typeface="Times New Roman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169622" y="3573016"/>
            <a:ext cx="7020780" cy="26407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361950" algn="just">
              <a:lnSpc>
                <a:spcPct val="115000"/>
              </a:lnSpc>
            </a:pPr>
            <a:r>
              <a:rPr lang="ru-RU" b="1" i="1" dirty="0" smtClean="0">
                <a:solidFill>
                  <a:prstClr val="black"/>
                </a:solidFill>
                <a:latin typeface="Cambria" pitchFamily="18" charset="0"/>
                <a:ea typeface="Calibri"/>
                <a:cs typeface="Times New Roman"/>
              </a:rPr>
              <a:t>У </a:t>
            </a:r>
            <a:r>
              <a:rPr lang="ru-RU" b="1" i="1" dirty="0">
                <a:solidFill>
                  <a:prstClr val="black"/>
                </a:solidFill>
                <a:latin typeface="Cambria" pitchFamily="18" charset="0"/>
                <a:ea typeface="Calibri"/>
                <a:cs typeface="Times New Roman"/>
              </a:rPr>
              <a:t>деревни Беззубово кавалерия остановлена войсками генерала </a:t>
            </a:r>
            <a:r>
              <a:rPr lang="ru-RU" b="1" i="1" dirty="0" err="1">
                <a:solidFill>
                  <a:prstClr val="black"/>
                </a:solidFill>
                <a:latin typeface="Cambria" pitchFamily="18" charset="0"/>
                <a:ea typeface="Calibri"/>
                <a:cs typeface="Times New Roman"/>
              </a:rPr>
              <a:t>Орнано</a:t>
            </a:r>
            <a:r>
              <a:rPr lang="ru-RU" b="1" i="1" dirty="0">
                <a:solidFill>
                  <a:prstClr val="black"/>
                </a:solidFill>
                <a:latin typeface="Cambria" pitchFamily="18" charset="0"/>
                <a:ea typeface="Calibri"/>
                <a:cs typeface="Times New Roman"/>
              </a:rPr>
              <a:t> и вернулась назад. Призвал казаков к вступлению в ополчение, и уже в Тарутине казачий контингент достиг 22 тысяч человек</a:t>
            </a:r>
            <a:r>
              <a:rPr lang="ru-RU" b="1" i="1" dirty="0" smtClean="0">
                <a:solidFill>
                  <a:prstClr val="black"/>
                </a:solidFill>
                <a:latin typeface="Cambria" pitchFamily="18" charset="0"/>
                <a:ea typeface="Calibri"/>
                <a:cs typeface="Times New Roman"/>
              </a:rPr>
              <a:t>.</a:t>
            </a:r>
            <a:endParaRPr lang="ru-RU" b="1" i="1" dirty="0">
              <a:solidFill>
                <a:prstClr val="black"/>
              </a:solidFill>
              <a:latin typeface="Cambria" pitchFamily="18" charset="0"/>
              <a:ea typeface="Calibri"/>
              <a:cs typeface="Times New Roman"/>
            </a:endParaRPr>
          </a:p>
          <a:p>
            <a:pPr lvl="0" indent="361950" algn="just">
              <a:lnSpc>
                <a:spcPct val="115000"/>
              </a:lnSpc>
            </a:pPr>
            <a:r>
              <a:rPr lang="ru-RU" b="1" i="1" dirty="0">
                <a:solidFill>
                  <a:prstClr val="black"/>
                </a:solidFill>
                <a:latin typeface="Cambria" pitchFamily="18" charset="0"/>
                <a:ea typeface="Calibri"/>
                <a:cs typeface="Times New Roman"/>
              </a:rPr>
              <a:t>После сражения при Малоярославцем Матвею Ивановичу поручено организовать преследование отступавшей Великой армии. Участвовал в сражении под Вязьмой, а затем организовал преследование корпуса </a:t>
            </a:r>
            <a:r>
              <a:rPr lang="ru-RU" b="1" i="1" dirty="0" err="1">
                <a:solidFill>
                  <a:prstClr val="black"/>
                </a:solidFill>
                <a:latin typeface="Cambria" pitchFamily="18" charset="0"/>
                <a:ea typeface="Calibri"/>
                <a:cs typeface="Times New Roman"/>
              </a:rPr>
              <a:t>Богарне</a:t>
            </a:r>
            <a:r>
              <a:rPr lang="ru-RU" b="1" i="1" dirty="0">
                <a:solidFill>
                  <a:prstClr val="black"/>
                </a:solidFill>
                <a:latin typeface="Cambria" pitchFamily="18" charset="0"/>
                <a:ea typeface="Calibri"/>
                <a:cs typeface="Times New Roman"/>
              </a:rPr>
              <a:t>. </a:t>
            </a:r>
            <a:endParaRPr lang="ru-RU" b="1" i="1" dirty="0" smtClean="0">
              <a:solidFill>
                <a:prstClr val="black"/>
              </a:solidFill>
              <a:latin typeface="Cambria" pitchFamily="18" charset="0"/>
              <a:ea typeface="Calibri"/>
              <a:cs typeface="Times New Roman"/>
            </a:endParaRPr>
          </a:p>
        </p:txBody>
      </p:sp>
      <p:pic>
        <p:nvPicPr>
          <p:cNvPr id="4098" name="Picture 2" descr="C:\Users\Библиотека\Desktop\= Презентации\М.И. ПЛАТОВ\3.Персидский поход.  179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332656"/>
            <a:ext cx="4072584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3333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C:\Users\Библиотека\Desktop\Сыны донских степей\фон для презентации\1657273918_45-animeshka-org-p-workshop-background-foni-5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899592" y="4149080"/>
            <a:ext cx="75608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200" b="1" i="1" dirty="0" smtClean="0">
                <a:solidFill>
                  <a:srgbClr val="FF0000"/>
                </a:solidFill>
                <a:latin typeface="Cambria" pitchFamily="18" charset="0"/>
                <a:ea typeface="BatangChe" pitchFamily="49" charset="-127"/>
              </a:rPr>
              <a:t>      </a:t>
            </a:r>
            <a:endParaRPr lang="ru-RU" sz="4700" b="1" i="1" dirty="0">
              <a:solidFill>
                <a:srgbClr val="C00000"/>
              </a:solidFill>
              <a:latin typeface="Cambria" pitchFamily="18" charset="0"/>
              <a:ea typeface="BatangChe" pitchFamily="49" charset="-127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223628" y="1052736"/>
            <a:ext cx="6912768" cy="3513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1950" algn="just">
              <a:lnSpc>
                <a:spcPct val="115000"/>
              </a:lnSpc>
              <a:spcAft>
                <a:spcPts val="0"/>
              </a:spcAft>
            </a:pPr>
            <a:endParaRPr lang="ru-RU" sz="1600" b="1" i="1" dirty="0">
              <a:latin typeface="Cambria" pitchFamily="18" charset="0"/>
              <a:ea typeface="Calibri"/>
              <a:cs typeface="Times New Roman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223628" y="1084809"/>
            <a:ext cx="6912768" cy="32778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361950" algn="just">
              <a:lnSpc>
                <a:spcPct val="115000"/>
              </a:lnSpc>
            </a:pPr>
            <a:r>
              <a:rPr lang="ru-RU" b="1" i="1" dirty="0" smtClean="0">
                <a:solidFill>
                  <a:prstClr val="black"/>
                </a:solidFill>
                <a:latin typeface="Cambria" pitchFamily="18" charset="0"/>
                <a:ea typeface="Calibri"/>
                <a:cs typeface="Times New Roman"/>
              </a:rPr>
              <a:t>На </a:t>
            </a:r>
            <a:r>
              <a:rPr lang="ru-RU" b="1" i="1" dirty="0">
                <a:solidFill>
                  <a:prstClr val="black"/>
                </a:solidFill>
                <a:latin typeface="Cambria" pitchFamily="18" charset="0"/>
                <a:ea typeface="Calibri"/>
                <a:cs typeface="Times New Roman"/>
              </a:rPr>
              <a:t>реке </a:t>
            </a:r>
            <a:r>
              <a:rPr lang="ru-RU" b="1" i="1" dirty="0" err="1">
                <a:solidFill>
                  <a:prstClr val="black"/>
                </a:solidFill>
                <a:latin typeface="Cambria" pitchFamily="18" charset="0"/>
                <a:ea typeface="Calibri"/>
                <a:cs typeface="Times New Roman"/>
              </a:rPr>
              <a:t>Вопь</a:t>
            </a:r>
            <a:r>
              <a:rPr lang="ru-RU" b="1" i="1" dirty="0">
                <a:solidFill>
                  <a:prstClr val="black"/>
                </a:solidFill>
                <a:latin typeface="Cambria" pitchFamily="18" charset="0"/>
                <a:ea typeface="Calibri"/>
                <a:cs typeface="Times New Roman"/>
              </a:rPr>
              <a:t> между Дорогобужем и Духовщиной </a:t>
            </a:r>
            <a:r>
              <a:rPr lang="ru-RU" b="1" i="1" dirty="0" smtClean="0">
                <a:solidFill>
                  <a:prstClr val="black"/>
                </a:solidFill>
                <a:latin typeface="Cambria" pitchFamily="18" charset="0"/>
                <a:ea typeface="Calibri"/>
                <a:cs typeface="Times New Roman"/>
              </a:rPr>
              <a:t>8 ноября </a:t>
            </a:r>
            <a:r>
              <a:rPr lang="ru-RU" b="1" i="1" dirty="0">
                <a:solidFill>
                  <a:prstClr val="black"/>
                </a:solidFill>
                <a:latin typeface="Cambria" pitchFamily="18" charset="0"/>
                <a:ea typeface="Calibri"/>
                <a:cs typeface="Times New Roman"/>
              </a:rPr>
              <a:t>отрезал часть корпуса </a:t>
            </a:r>
            <a:r>
              <a:rPr lang="ru-RU" b="1" i="1" dirty="0" err="1">
                <a:solidFill>
                  <a:prstClr val="black"/>
                </a:solidFill>
                <a:latin typeface="Cambria" pitchFamily="18" charset="0"/>
                <a:ea typeface="Calibri"/>
                <a:cs typeface="Times New Roman"/>
              </a:rPr>
              <a:t>Богарне</a:t>
            </a:r>
            <a:r>
              <a:rPr lang="ru-RU" b="1" i="1" dirty="0">
                <a:solidFill>
                  <a:prstClr val="black"/>
                </a:solidFill>
                <a:latin typeface="Cambria" pitchFamily="18" charset="0"/>
                <a:ea typeface="Calibri"/>
                <a:cs typeface="Times New Roman"/>
              </a:rPr>
              <a:t> и взял 3,5 тысяч пленных, в том числе начальника штаба корпуса генерала </a:t>
            </a:r>
            <a:r>
              <a:rPr lang="ru-RU" b="1" i="1" dirty="0" err="1">
                <a:solidFill>
                  <a:prstClr val="black"/>
                </a:solidFill>
                <a:latin typeface="Cambria" pitchFamily="18" charset="0"/>
                <a:ea typeface="Calibri"/>
                <a:cs typeface="Times New Roman"/>
              </a:rPr>
              <a:t>Сансона</a:t>
            </a:r>
            <a:r>
              <a:rPr lang="ru-RU" b="1" i="1" dirty="0">
                <a:solidFill>
                  <a:prstClr val="black"/>
                </a:solidFill>
                <a:latin typeface="Cambria" pitchFamily="18" charset="0"/>
                <a:ea typeface="Calibri"/>
                <a:cs typeface="Times New Roman"/>
              </a:rPr>
              <a:t>, и 62 орудия. Принял участие в сражениях при </a:t>
            </a:r>
            <a:r>
              <a:rPr lang="ru-RU" b="1" i="1" dirty="0" err="1">
                <a:solidFill>
                  <a:prstClr val="black"/>
                </a:solidFill>
                <a:latin typeface="Cambria" pitchFamily="18" charset="0"/>
                <a:ea typeface="Calibri"/>
                <a:cs typeface="Times New Roman"/>
              </a:rPr>
              <a:t>Колоцком</a:t>
            </a:r>
            <a:r>
              <a:rPr lang="ru-RU" b="1" i="1" dirty="0">
                <a:solidFill>
                  <a:prstClr val="black"/>
                </a:solidFill>
                <a:latin typeface="Cambria" pitchFamily="18" charset="0"/>
                <a:ea typeface="Calibri"/>
                <a:cs typeface="Times New Roman"/>
              </a:rPr>
              <a:t> монастыре, </a:t>
            </a:r>
            <a:r>
              <a:rPr lang="ru-RU" b="1" i="1" dirty="0" err="1">
                <a:solidFill>
                  <a:prstClr val="black"/>
                </a:solidFill>
                <a:latin typeface="Cambria" pitchFamily="18" charset="0"/>
                <a:ea typeface="Calibri"/>
                <a:cs typeface="Times New Roman"/>
              </a:rPr>
              <a:t>Смелеве</a:t>
            </a:r>
            <a:r>
              <a:rPr lang="ru-RU" b="1" i="1" dirty="0">
                <a:solidFill>
                  <a:prstClr val="black"/>
                </a:solidFill>
                <a:latin typeface="Cambria" pitchFamily="18" charset="0"/>
                <a:ea typeface="Calibri"/>
                <a:cs typeface="Times New Roman"/>
              </a:rPr>
              <a:t>, Смоленске, Красном.</a:t>
            </a:r>
          </a:p>
          <a:p>
            <a:pPr lvl="0" indent="361950" algn="just">
              <a:lnSpc>
                <a:spcPct val="115000"/>
              </a:lnSpc>
            </a:pPr>
            <a:endParaRPr lang="ru-RU" b="1" i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ea typeface="Calibri"/>
              <a:cs typeface="Times New Roman"/>
            </a:endParaRPr>
          </a:p>
          <a:p>
            <a:pPr lvl="0" indent="361950" algn="just">
              <a:lnSpc>
                <a:spcPct val="115000"/>
              </a:lnSpc>
            </a:pPr>
            <a:r>
              <a:rPr lang="ru-RU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libri"/>
                <a:cs typeface="Times New Roman"/>
              </a:rPr>
              <a:t>За </a:t>
            </a:r>
            <a:r>
              <a:rPr lang="ru-RU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libri"/>
                <a:cs typeface="Times New Roman"/>
              </a:rPr>
              <a:t>заслуги именным Высочайшим указом от 10 ноября 1812 года атаман войска Донского, генерал от кавалерии Матвей Иванович Платов возведен, с нисходящим его потомством, в графское Российской империи достоинство.</a:t>
            </a:r>
          </a:p>
        </p:txBody>
      </p:sp>
    </p:spTree>
    <p:extLst>
      <p:ext uri="{BB962C8B-B14F-4D97-AF65-F5344CB8AC3E}">
        <p14:creationId xmlns:p14="http://schemas.microsoft.com/office/powerpoint/2010/main" val="1770814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C:\Users\Библиотека\Desktop\Сыны донских степей\фон для презентации\1657273918_45-animeshka-org-p-workshop-background-foni-5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899592" y="4149080"/>
            <a:ext cx="75608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200" b="1" i="1" dirty="0" smtClean="0">
                <a:solidFill>
                  <a:srgbClr val="FF0000"/>
                </a:solidFill>
                <a:latin typeface="Cambria" pitchFamily="18" charset="0"/>
                <a:ea typeface="BatangChe" pitchFamily="49" charset="-127"/>
              </a:rPr>
              <a:t>      </a:t>
            </a:r>
            <a:endParaRPr lang="ru-RU" sz="4700" b="1" i="1" dirty="0">
              <a:solidFill>
                <a:srgbClr val="C00000"/>
              </a:solidFill>
              <a:latin typeface="Cambria" pitchFamily="18" charset="0"/>
              <a:ea typeface="BatangChe" pitchFamily="49" charset="-127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223628" y="1052736"/>
            <a:ext cx="6912768" cy="3513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1950" algn="just">
              <a:lnSpc>
                <a:spcPct val="115000"/>
              </a:lnSpc>
              <a:spcAft>
                <a:spcPts val="0"/>
              </a:spcAft>
            </a:pPr>
            <a:endParaRPr lang="ru-RU" sz="1600" b="1" i="1" dirty="0">
              <a:latin typeface="Cambria" pitchFamily="18" charset="0"/>
              <a:ea typeface="Calibri"/>
              <a:cs typeface="Times New Roman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331640" y="1085120"/>
            <a:ext cx="6804756" cy="32778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361950" algn="just">
              <a:lnSpc>
                <a:spcPct val="115000"/>
              </a:lnSpc>
            </a:pPr>
            <a:r>
              <a:rPr lang="ru-RU" b="1" i="1" dirty="0" smtClean="0">
                <a:solidFill>
                  <a:prstClr val="black"/>
                </a:solidFill>
                <a:latin typeface="Cambria" pitchFamily="18" charset="0"/>
                <a:ea typeface="Calibri"/>
                <a:cs typeface="Times New Roman"/>
              </a:rPr>
              <a:t>В </a:t>
            </a:r>
            <a:r>
              <a:rPr lang="ru-RU" b="1" i="1" dirty="0">
                <a:solidFill>
                  <a:prstClr val="black"/>
                </a:solidFill>
                <a:latin typeface="Cambria" pitchFamily="18" charset="0"/>
                <a:ea typeface="Calibri"/>
                <a:cs typeface="Times New Roman"/>
              </a:rPr>
              <a:t>декабре Матвей Платов одним из первых перешел Неман. Во время Заграничного похода состоял при Главной квартире, при этом ему время от времени поручалось командование отдельными отрядами, действовавшими на коммуникациях противника. В сентябре 1913 года получил начальство над особым корпусом, с которым участвовал в сражении при Лейпциге. Преследуя неприятеля, взял в плен около 15 тысяч человек. В феврале 1814 года сражался во главе своих полков при взятии </a:t>
            </a:r>
            <a:r>
              <a:rPr lang="ru-RU" b="1" i="1" dirty="0" err="1">
                <a:solidFill>
                  <a:prstClr val="black"/>
                </a:solidFill>
                <a:latin typeface="Cambria" pitchFamily="18" charset="0"/>
                <a:ea typeface="Calibri"/>
                <a:cs typeface="Times New Roman"/>
              </a:rPr>
              <a:t>Немура</a:t>
            </a:r>
            <a:r>
              <a:rPr lang="ru-RU" b="1" i="1" dirty="0">
                <a:solidFill>
                  <a:prstClr val="black"/>
                </a:solidFill>
                <a:latin typeface="Cambria" pitchFamily="18" charset="0"/>
                <a:ea typeface="Calibri"/>
                <a:cs typeface="Times New Roman"/>
              </a:rPr>
              <a:t>, </a:t>
            </a:r>
            <a:r>
              <a:rPr lang="ru-RU" b="1" i="1" dirty="0" err="1">
                <a:solidFill>
                  <a:prstClr val="black"/>
                </a:solidFill>
                <a:latin typeface="Cambria" pitchFamily="18" charset="0"/>
                <a:ea typeface="Calibri"/>
                <a:cs typeface="Times New Roman"/>
              </a:rPr>
              <a:t>Арси</a:t>
            </a:r>
            <a:r>
              <a:rPr lang="ru-RU" b="1" i="1" dirty="0">
                <a:solidFill>
                  <a:prstClr val="black"/>
                </a:solidFill>
                <a:latin typeface="Cambria" pitchFamily="18" charset="0"/>
                <a:ea typeface="Calibri"/>
                <a:cs typeface="Times New Roman"/>
              </a:rPr>
              <a:t>-</a:t>
            </a:r>
            <a:r>
              <a:rPr lang="ru-RU" b="1" i="1" dirty="0" err="1">
                <a:solidFill>
                  <a:prstClr val="black"/>
                </a:solidFill>
                <a:latin typeface="Cambria" pitchFamily="18" charset="0"/>
                <a:ea typeface="Calibri"/>
                <a:cs typeface="Times New Roman"/>
              </a:rPr>
              <a:t>сюр</a:t>
            </a:r>
            <a:r>
              <a:rPr lang="ru-RU" b="1" i="1" dirty="0">
                <a:solidFill>
                  <a:prstClr val="black"/>
                </a:solidFill>
                <a:latin typeface="Cambria" pitchFamily="18" charset="0"/>
                <a:ea typeface="Calibri"/>
                <a:cs typeface="Times New Roman"/>
              </a:rPr>
              <a:t>-Оба, Сезанна и </a:t>
            </a:r>
            <a:r>
              <a:rPr lang="ru-RU" b="1" i="1" dirty="0" err="1">
                <a:solidFill>
                  <a:prstClr val="black"/>
                </a:solidFill>
                <a:latin typeface="Cambria" pitchFamily="18" charset="0"/>
                <a:ea typeface="Calibri"/>
                <a:cs typeface="Times New Roman"/>
              </a:rPr>
              <a:t>Вильнева</a:t>
            </a:r>
            <a:r>
              <a:rPr lang="ru-RU" b="1" i="1" dirty="0">
                <a:solidFill>
                  <a:prstClr val="black"/>
                </a:solidFill>
                <a:latin typeface="Cambria" pitchFamily="18" charset="0"/>
                <a:ea typeface="Calibri"/>
                <a:cs typeface="Times New Roman"/>
              </a:rPr>
              <a:t>. </a:t>
            </a:r>
            <a:endParaRPr lang="ru-RU" sz="1600" b="1" i="1" dirty="0">
              <a:solidFill>
                <a:prstClr val="black"/>
              </a:solidFill>
              <a:latin typeface="Cambria" pitchFamily="18" charset="0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15298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C:\Users\Библиотека\Desktop\Сыны донских степей\фон для презентации\1657273918_45-animeshka-org-p-workshop-background-foni-5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899592" y="4149080"/>
            <a:ext cx="75608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200" b="1" i="1" dirty="0" smtClean="0">
                <a:solidFill>
                  <a:srgbClr val="FF0000"/>
                </a:solidFill>
                <a:latin typeface="Cambria" pitchFamily="18" charset="0"/>
                <a:ea typeface="BatangChe" pitchFamily="49" charset="-127"/>
              </a:rPr>
              <a:t>      </a:t>
            </a:r>
            <a:endParaRPr lang="ru-RU" sz="4700" b="1" i="1" dirty="0">
              <a:solidFill>
                <a:srgbClr val="C00000"/>
              </a:solidFill>
              <a:latin typeface="Cambria" pitchFamily="18" charset="0"/>
              <a:ea typeface="BatangChe" pitchFamily="49" charset="-127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223628" y="1052736"/>
            <a:ext cx="6912768" cy="3513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1950" algn="just">
              <a:lnSpc>
                <a:spcPct val="115000"/>
              </a:lnSpc>
              <a:spcAft>
                <a:spcPts val="0"/>
              </a:spcAft>
            </a:pPr>
            <a:endParaRPr lang="ru-RU" sz="1600" b="1" i="1" dirty="0">
              <a:latin typeface="Cambria" pitchFamily="18" charset="0"/>
              <a:ea typeface="Calibri"/>
              <a:cs typeface="Times New Roman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253740" y="1085120"/>
            <a:ext cx="7062675" cy="32778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361950" algn="just">
              <a:lnSpc>
                <a:spcPct val="115000"/>
              </a:lnSpc>
            </a:pPr>
            <a:r>
              <a:rPr lang="ru-RU" b="1" i="1" dirty="0" smtClean="0">
                <a:solidFill>
                  <a:prstClr val="black"/>
                </a:solidFill>
                <a:latin typeface="Cambria" pitchFamily="18" charset="0"/>
                <a:ea typeface="Calibri"/>
                <a:cs typeface="Times New Roman"/>
              </a:rPr>
              <a:t>После </a:t>
            </a:r>
            <a:r>
              <a:rPr lang="ru-RU" b="1" i="1" dirty="0">
                <a:solidFill>
                  <a:prstClr val="black"/>
                </a:solidFill>
                <a:latin typeface="Cambria" pitchFamily="18" charset="0"/>
                <a:ea typeface="Calibri"/>
                <a:cs typeface="Times New Roman"/>
              </a:rPr>
              <a:t>заключения Парижского мира, Платов сопровождал императора Александра I в Лондон, где его встречали шумными овациями. Вместе с тремя особо отличившимися полководцами армий </a:t>
            </a:r>
            <a:r>
              <a:rPr lang="ru-RU" b="1" i="1" dirty="0" err="1">
                <a:solidFill>
                  <a:prstClr val="black"/>
                </a:solidFill>
                <a:latin typeface="Cambria" pitchFamily="18" charset="0"/>
                <a:ea typeface="Calibri"/>
                <a:cs typeface="Times New Roman"/>
              </a:rPr>
              <a:t>антинаполеоновской</a:t>
            </a:r>
            <a:r>
              <a:rPr lang="ru-RU" b="1" i="1" dirty="0">
                <a:solidFill>
                  <a:prstClr val="black"/>
                </a:solidFill>
                <a:latin typeface="Cambria" pitchFamily="18" charset="0"/>
                <a:ea typeface="Calibri"/>
                <a:cs typeface="Times New Roman"/>
              </a:rPr>
              <a:t> коалиции - российским фельдмаршалом Барклаем-де-Толли, прусским фельдмаршалом Блюхером и австрийским фельдмаршалом </a:t>
            </a:r>
            <a:r>
              <a:rPr lang="ru-RU" b="1" i="1" dirty="0" err="1">
                <a:solidFill>
                  <a:prstClr val="black"/>
                </a:solidFill>
                <a:latin typeface="Cambria" pitchFamily="18" charset="0"/>
                <a:ea typeface="Calibri"/>
                <a:cs typeface="Times New Roman"/>
              </a:rPr>
              <a:t>Шварценбергом</a:t>
            </a:r>
            <a:r>
              <a:rPr lang="ru-RU" b="1" i="1" dirty="0">
                <a:solidFill>
                  <a:prstClr val="black"/>
                </a:solidFill>
                <a:latin typeface="Cambria" pitchFamily="18" charset="0"/>
                <a:ea typeface="Calibri"/>
                <a:cs typeface="Times New Roman"/>
              </a:rPr>
              <a:t> получил в награду от муниципалитета Лондона специальную почетную саблю ювелирной работы. Стал первым русским, кому присвоили звание Почетного доктора Оксфордского университета.</a:t>
            </a:r>
            <a:endParaRPr lang="ru-RU" sz="1600" b="1" i="1" dirty="0">
              <a:solidFill>
                <a:prstClr val="black"/>
              </a:solidFill>
              <a:latin typeface="Cambria" pitchFamily="18" charset="0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3886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C:\Users\Библиотека\Desktop\Сыны донских степей\фон для презентации\1657273918_45-animeshka-org-p-workshop-background-foni-5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899592" y="4149080"/>
            <a:ext cx="75608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200" b="1" i="1" dirty="0" smtClean="0">
                <a:solidFill>
                  <a:srgbClr val="FF0000"/>
                </a:solidFill>
                <a:latin typeface="Cambria" pitchFamily="18" charset="0"/>
                <a:ea typeface="BatangChe" pitchFamily="49" charset="-127"/>
              </a:rPr>
              <a:t>      </a:t>
            </a:r>
            <a:endParaRPr lang="ru-RU" sz="4700" b="1" i="1" dirty="0">
              <a:solidFill>
                <a:srgbClr val="C00000"/>
              </a:solidFill>
              <a:latin typeface="Cambria" pitchFamily="18" charset="0"/>
              <a:ea typeface="BatangChe" pitchFamily="49" charset="-127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223628" y="1052736"/>
            <a:ext cx="6912768" cy="3513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1950" algn="just">
              <a:lnSpc>
                <a:spcPct val="115000"/>
              </a:lnSpc>
              <a:spcAft>
                <a:spcPts val="0"/>
              </a:spcAft>
            </a:pPr>
            <a:endParaRPr lang="ru-RU" sz="1600" b="1" i="1" dirty="0">
              <a:latin typeface="Cambria" pitchFamily="18" charset="0"/>
              <a:ea typeface="Calibri"/>
              <a:cs typeface="Times New Roman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561309" y="1228425"/>
            <a:ext cx="3816424" cy="45520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361950" algn="just">
              <a:lnSpc>
                <a:spcPct val="115000"/>
              </a:lnSpc>
            </a:pPr>
            <a:r>
              <a:rPr lang="ru-RU" b="1" i="1" dirty="0" smtClean="0">
                <a:solidFill>
                  <a:prstClr val="black"/>
                </a:solidFill>
                <a:latin typeface="Cambria" pitchFamily="18" charset="0"/>
                <a:ea typeface="Calibri"/>
                <a:cs typeface="Times New Roman"/>
              </a:rPr>
              <a:t>Последние </a:t>
            </a:r>
            <a:r>
              <a:rPr lang="ru-RU" b="1" i="1" dirty="0">
                <a:solidFill>
                  <a:prstClr val="black"/>
                </a:solidFill>
                <a:latin typeface="Cambria" pitchFamily="18" charset="0"/>
                <a:ea typeface="Calibri"/>
                <a:cs typeface="Times New Roman"/>
              </a:rPr>
              <a:t>месяцы 1817 года Матвей Иванович Платов из-за плохого самочувствия почти не покидал свой </a:t>
            </a:r>
            <a:r>
              <a:rPr lang="ru-RU" b="1" i="1" dirty="0" err="1">
                <a:solidFill>
                  <a:prstClr val="black"/>
                </a:solidFill>
                <a:latin typeface="Cambria" pitchFamily="18" charset="0"/>
                <a:ea typeface="Calibri"/>
                <a:cs typeface="Times New Roman"/>
              </a:rPr>
              <a:t>Мишкинский</a:t>
            </a:r>
            <a:r>
              <a:rPr lang="ru-RU" b="1" i="1" dirty="0">
                <a:solidFill>
                  <a:prstClr val="black"/>
                </a:solidFill>
                <a:latin typeface="Cambria" pitchFamily="18" charset="0"/>
                <a:ea typeface="Calibri"/>
                <a:cs typeface="Times New Roman"/>
              </a:rPr>
              <a:t> загородный дом. В конце декабря все-таки выехал в свое имение </a:t>
            </a:r>
            <a:r>
              <a:rPr lang="ru-RU" b="1" i="1" dirty="0" err="1">
                <a:solidFill>
                  <a:prstClr val="black"/>
                </a:solidFill>
                <a:latin typeface="Cambria" pitchFamily="18" charset="0"/>
                <a:ea typeface="Calibri"/>
                <a:cs typeface="Times New Roman"/>
              </a:rPr>
              <a:t>Еланчик</a:t>
            </a:r>
            <a:r>
              <a:rPr lang="ru-RU" b="1" i="1" dirty="0">
                <a:solidFill>
                  <a:prstClr val="black"/>
                </a:solidFill>
                <a:latin typeface="Cambria" pitchFamily="18" charset="0"/>
                <a:ea typeface="Calibri"/>
                <a:cs typeface="Times New Roman"/>
              </a:rPr>
              <a:t> под Таганрогом, где умер 15 января 1818 года. Первоначально похоронен в Новочеркасске в фамильном склепе, устроенном на площади близ алтаря строящегося Войскового Вознесенского собора. </a:t>
            </a:r>
            <a:endParaRPr lang="ru-RU" sz="1600" b="1" i="1" dirty="0">
              <a:solidFill>
                <a:prstClr val="black"/>
              </a:solidFill>
              <a:latin typeface="Cambria" pitchFamily="18" charset="0"/>
              <a:ea typeface="Calibri"/>
              <a:cs typeface="Times New Roman"/>
            </a:endParaRPr>
          </a:p>
        </p:txBody>
      </p:sp>
      <p:pic>
        <p:nvPicPr>
          <p:cNvPr id="3074" name="Picture 2" descr="C:\Users\Библиотека\Desktop\= ПЛАТОВ\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202" y="1052736"/>
            <a:ext cx="3751388" cy="4989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2390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8" name="Picture 4" descr="C:\Users\Библиотека\Desktop\Сыны донских степей\фон для презентации\1657273918_45-animeshka-org-p-workshop-background-foni-5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899592" y="4149080"/>
            <a:ext cx="75608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200" b="1" i="1" dirty="0" smtClean="0">
                <a:solidFill>
                  <a:srgbClr val="FF0000"/>
                </a:solidFill>
                <a:latin typeface="Cambria" pitchFamily="18" charset="0"/>
                <a:ea typeface="BatangChe" pitchFamily="49" charset="-127"/>
              </a:rPr>
              <a:t>      </a:t>
            </a:r>
            <a:endParaRPr lang="ru-RU" sz="4700" b="1" i="1" dirty="0">
              <a:solidFill>
                <a:srgbClr val="C00000"/>
              </a:solidFill>
              <a:latin typeface="Cambria" pitchFamily="18" charset="0"/>
              <a:ea typeface="BatangChe" pitchFamily="49" charset="-127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15616" y="1196752"/>
            <a:ext cx="7416824" cy="33932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975" algn="just"/>
            <a:r>
              <a:rPr lang="ru-RU" sz="165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На </a:t>
            </a:r>
            <a:r>
              <a:rPr lang="ru-RU" sz="165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Дону атаманов не счесть, но один закаленный булатом, -</a:t>
            </a:r>
          </a:p>
          <a:p>
            <a:pPr indent="180975" algn="just"/>
            <a:r>
              <a:rPr lang="ru-RU" sz="165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Он казачества совесть и честь – атаман с гордым именем  </a:t>
            </a:r>
            <a:r>
              <a:rPr lang="ru-RU" sz="165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Платов</a:t>
            </a:r>
            <a:r>
              <a:rPr lang="ru-RU" sz="165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.</a:t>
            </a:r>
          </a:p>
          <a:p>
            <a:pPr indent="180975" algn="just"/>
            <a:r>
              <a:rPr lang="ru-RU" sz="165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На любой беспощадной войне он летел, словно вихрь, с казаками,</a:t>
            </a:r>
          </a:p>
          <a:p>
            <a:pPr indent="180975" algn="just"/>
            <a:r>
              <a:rPr lang="ru-RU" sz="165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Был всегда со щитом на коне, стяг победы его – над веками!</a:t>
            </a:r>
          </a:p>
          <a:p>
            <a:pPr indent="180975" algn="just"/>
            <a:r>
              <a:rPr lang="ru-RU" sz="165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Как и раньше, в степях ковыли атаману над Батюшкой Доном</a:t>
            </a:r>
          </a:p>
          <a:p>
            <a:pPr indent="180975" algn="just"/>
            <a:r>
              <a:rPr lang="ru-RU" sz="165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Гнутся в пояс до самой земли с глубочайшим сердечным поклоном. </a:t>
            </a:r>
            <a:r>
              <a:rPr lang="ru-RU" sz="165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 </a:t>
            </a:r>
          </a:p>
          <a:p>
            <a:pPr indent="180975" algn="just"/>
            <a:r>
              <a:rPr lang="ru-RU" sz="165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Много </a:t>
            </a:r>
            <a:r>
              <a:rPr lang="ru-RU" sz="165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есть на Руси городов, что возникли, как будто из сказки,</a:t>
            </a:r>
          </a:p>
          <a:p>
            <a:pPr indent="180975" algn="just"/>
            <a:r>
              <a:rPr lang="ru-RU" sz="165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Но столица донских казаков: в память Платова – в Новочеркасске!</a:t>
            </a:r>
          </a:p>
          <a:p>
            <a:pPr indent="180975" algn="just"/>
            <a:r>
              <a:rPr lang="ru-RU" sz="165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Пусть летит память дней сквозь года, как лихие в боях эскадроны.</a:t>
            </a:r>
          </a:p>
          <a:p>
            <a:pPr indent="180975" algn="just"/>
            <a:r>
              <a:rPr lang="ru-RU" sz="165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Боже правый, Ты с нами всегда над лазоревым ласковым Доном!</a:t>
            </a:r>
          </a:p>
          <a:p>
            <a:pPr indent="180975" algn="just"/>
            <a:r>
              <a:rPr lang="ru-RU" sz="165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«Любо» - воле донских казаков!</a:t>
            </a:r>
          </a:p>
          <a:p>
            <a:pPr indent="180975" algn="just"/>
            <a:r>
              <a:rPr lang="ru-RU" sz="165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«Любо» - всем, кто считается братом!</a:t>
            </a:r>
          </a:p>
          <a:p>
            <a:pPr indent="180975" algn="just"/>
            <a:r>
              <a:rPr lang="ru-RU" sz="165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«Любо» - трижды во веки веков, атаману по имени Платов!</a:t>
            </a:r>
          </a:p>
        </p:txBody>
      </p:sp>
    </p:spTree>
    <p:extLst>
      <p:ext uri="{BB962C8B-B14F-4D97-AF65-F5344CB8AC3E}">
        <p14:creationId xmlns:p14="http://schemas.microsoft.com/office/powerpoint/2010/main" val="3646401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C:\Users\Библиотека\Desktop\Сыны донских степей\фон для презентации\1657273918_45-animeshka-org-p-workshop-background-foni-5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899592" y="4149080"/>
            <a:ext cx="75608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200" b="1" i="1" dirty="0" smtClean="0">
                <a:solidFill>
                  <a:srgbClr val="FF0000"/>
                </a:solidFill>
                <a:latin typeface="Cambria" pitchFamily="18" charset="0"/>
                <a:ea typeface="BatangChe" pitchFamily="49" charset="-127"/>
              </a:rPr>
              <a:t>      </a:t>
            </a:r>
            <a:endParaRPr lang="ru-RU" sz="4700" b="1" i="1" dirty="0">
              <a:solidFill>
                <a:srgbClr val="C00000"/>
              </a:solidFill>
              <a:latin typeface="Cambria" pitchFamily="18" charset="0"/>
              <a:ea typeface="BatangChe" pitchFamily="49" charset="-127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223628" y="1052736"/>
            <a:ext cx="6912768" cy="3513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1950" algn="just">
              <a:lnSpc>
                <a:spcPct val="115000"/>
              </a:lnSpc>
              <a:spcAft>
                <a:spcPts val="0"/>
              </a:spcAft>
            </a:pPr>
            <a:endParaRPr lang="ru-RU" sz="1600" b="1" i="1" dirty="0">
              <a:latin typeface="Cambria" pitchFamily="18" charset="0"/>
              <a:ea typeface="Calibri"/>
              <a:cs typeface="Times New Roman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223628" y="1085120"/>
            <a:ext cx="6984776" cy="39149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361950" algn="just">
              <a:lnSpc>
                <a:spcPct val="115000"/>
              </a:lnSpc>
            </a:pPr>
            <a:r>
              <a:rPr lang="ru-RU" b="1" i="1" dirty="0" smtClean="0">
                <a:solidFill>
                  <a:prstClr val="black"/>
                </a:solidFill>
                <a:latin typeface="Cambria" pitchFamily="18" charset="0"/>
                <a:ea typeface="Calibri"/>
                <a:cs typeface="Times New Roman"/>
              </a:rPr>
              <a:t>В </a:t>
            </a:r>
            <a:r>
              <a:rPr lang="ru-RU" b="1" i="1" dirty="0">
                <a:solidFill>
                  <a:prstClr val="black"/>
                </a:solidFill>
                <a:latin typeface="Cambria" pitchFamily="18" charset="0"/>
                <a:ea typeface="Calibri"/>
                <a:cs typeface="Times New Roman"/>
              </a:rPr>
              <a:t>январе 1875 года останки атамана Матвея Платова и членов его семьи перезахоронили в склепе Церкви Рождества Пресвятой Богородицы на Архиерейской даче. В дальнейшем, после окончания строительства Войскового собора в Новочеркасске, в связи с приближающимся 100-летием Отечественной войны 1812 года, 17 октября 1911 года графа с почестями перезахоронили в новой усыпальнице в нижнем храме Собора вместе с другими казачьими военными героями. Прах атамана в четвертый раз торжественно перезахоронен в Новочеркасске на прежнем месте в восстановленной усыпальнице в Войсковом Вознесенском соборе 15 мая 1993 года.</a:t>
            </a:r>
            <a:endParaRPr lang="ru-RU" sz="1600" b="1" i="1" dirty="0">
              <a:solidFill>
                <a:prstClr val="black"/>
              </a:solidFill>
              <a:latin typeface="Cambria" pitchFamily="18" charset="0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68472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C:\Users\Библиотека\Desktop\Сыны донских степей\фон для презентации\1657273918_45-animeshka-org-p-workshop-background-foni-5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899592" y="4149080"/>
            <a:ext cx="75608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200" b="1" i="1" dirty="0" smtClean="0">
                <a:solidFill>
                  <a:srgbClr val="FF0000"/>
                </a:solidFill>
                <a:latin typeface="Cambria" pitchFamily="18" charset="0"/>
                <a:ea typeface="BatangChe" pitchFamily="49" charset="-127"/>
              </a:rPr>
              <a:t>      </a:t>
            </a:r>
            <a:endParaRPr lang="ru-RU" sz="4700" b="1" i="1" dirty="0">
              <a:solidFill>
                <a:srgbClr val="C00000"/>
              </a:solidFill>
              <a:latin typeface="Cambria" pitchFamily="18" charset="0"/>
              <a:ea typeface="BatangChe" pitchFamily="49" charset="-127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223628" y="1052736"/>
            <a:ext cx="6912768" cy="3513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1950" algn="just">
              <a:lnSpc>
                <a:spcPct val="115000"/>
              </a:lnSpc>
              <a:spcAft>
                <a:spcPts val="0"/>
              </a:spcAft>
            </a:pPr>
            <a:endParaRPr lang="ru-RU" sz="1600" b="1" i="1" dirty="0">
              <a:latin typeface="Cambria" pitchFamily="18" charset="0"/>
              <a:ea typeface="Calibri"/>
              <a:cs typeface="Times New Roman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619252" y="1022984"/>
            <a:ext cx="601447" cy="3837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indent="361950" algn="just">
              <a:lnSpc>
                <a:spcPct val="115000"/>
              </a:lnSpc>
            </a:pPr>
            <a:r>
              <a:rPr lang="ru-RU" b="1" i="1" dirty="0" smtClean="0">
                <a:solidFill>
                  <a:prstClr val="black"/>
                </a:solidFill>
                <a:latin typeface="Cambria" pitchFamily="18" charset="0"/>
                <a:ea typeface="Calibri"/>
                <a:cs typeface="Times New Roman"/>
              </a:rPr>
              <a:t> </a:t>
            </a:r>
            <a:endParaRPr lang="ru-RU" sz="1600" b="1" i="1" dirty="0">
              <a:solidFill>
                <a:prstClr val="black"/>
              </a:solidFill>
              <a:latin typeface="Cambria" pitchFamily="18" charset="0"/>
              <a:ea typeface="Calibri"/>
              <a:cs typeface="Times New Roman"/>
            </a:endParaRPr>
          </a:p>
        </p:txBody>
      </p:sp>
      <p:pic>
        <p:nvPicPr>
          <p:cNvPr id="5122" name="Picture 2" descr="C:\Users\Библиотека\Desktop\= ПЛАТОВ\orlov-denisov-05-bi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908720"/>
            <a:ext cx="7443825" cy="4949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3858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C:\Users\Библиотека\Desktop\Сыны донских степей\фон для презентации\1657273918_45-animeshka-org-p-workshop-background-foni-5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899592" y="4149080"/>
            <a:ext cx="75608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200" b="1" i="1" dirty="0" smtClean="0">
                <a:solidFill>
                  <a:srgbClr val="FF0000"/>
                </a:solidFill>
                <a:latin typeface="Cambria" pitchFamily="18" charset="0"/>
                <a:ea typeface="BatangChe" pitchFamily="49" charset="-127"/>
              </a:rPr>
              <a:t>      </a:t>
            </a:r>
            <a:endParaRPr lang="ru-RU" sz="4700" b="1" i="1" dirty="0">
              <a:solidFill>
                <a:srgbClr val="C00000"/>
              </a:solidFill>
              <a:latin typeface="Cambria" pitchFamily="18" charset="0"/>
              <a:ea typeface="BatangChe" pitchFamily="49" charset="-127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223628" y="1052736"/>
            <a:ext cx="6912768" cy="3513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1950" algn="just">
              <a:lnSpc>
                <a:spcPct val="115000"/>
              </a:lnSpc>
              <a:spcAft>
                <a:spcPts val="0"/>
              </a:spcAft>
            </a:pPr>
            <a:endParaRPr lang="ru-RU" sz="1600" b="1" i="1" dirty="0">
              <a:latin typeface="Cambria" pitchFamily="18" charset="0"/>
              <a:ea typeface="Calibri"/>
              <a:cs typeface="Times New Roman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707904" y="811827"/>
            <a:ext cx="4536504" cy="48705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361950" algn="just">
              <a:lnSpc>
                <a:spcPct val="115000"/>
              </a:lnSpc>
            </a:pPr>
            <a:r>
              <a:rPr lang="ru-RU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libri"/>
                <a:cs typeface="Times New Roman"/>
              </a:rPr>
              <a:t>ПАМЯТЬ </a:t>
            </a:r>
            <a:r>
              <a:rPr lang="ru-RU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libri"/>
                <a:cs typeface="Times New Roman"/>
              </a:rPr>
              <a:t>О МАТВЕЕ ПЛАТОВЕ </a:t>
            </a:r>
            <a:endParaRPr lang="ru-RU" b="1" i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ea typeface="Calibri"/>
              <a:cs typeface="Times New Roman"/>
            </a:endParaRPr>
          </a:p>
          <a:p>
            <a:pPr lvl="0" indent="361950" algn="just">
              <a:lnSpc>
                <a:spcPct val="115000"/>
              </a:lnSpc>
            </a:pPr>
            <a:r>
              <a:rPr lang="ru-RU" b="1" i="1" dirty="0" smtClean="0">
                <a:solidFill>
                  <a:srgbClr val="8C43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libri"/>
                <a:cs typeface="Times New Roman"/>
              </a:rPr>
              <a:t>В </a:t>
            </a:r>
            <a:r>
              <a:rPr lang="ru-RU" b="1" i="1" dirty="0">
                <a:solidFill>
                  <a:srgbClr val="8C43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libri"/>
                <a:cs typeface="Times New Roman"/>
              </a:rPr>
              <a:t>1853 году в Новочеркасске на собранные по подписке народные деньги был поставлен памятник Платову (авторы П. К. </a:t>
            </a:r>
            <a:r>
              <a:rPr lang="ru-RU" b="1" i="1" dirty="0" err="1">
                <a:solidFill>
                  <a:srgbClr val="8C43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libri"/>
                <a:cs typeface="Times New Roman"/>
              </a:rPr>
              <a:t>Клодт</a:t>
            </a:r>
            <a:r>
              <a:rPr lang="ru-RU" b="1" i="1" dirty="0">
                <a:solidFill>
                  <a:srgbClr val="8C43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libri"/>
                <a:cs typeface="Times New Roman"/>
              </a:rPr>
              <a:t>, А. Иванов, Н. Токарев). В 1923 году памятник сняли и передали в Донской музей. В 1993 году на постамент вновь вернулся восстановленный памятник Платову</a:t>
            </a:r>
            <a:r>
              <a:rPr lang="ru-RU" b="1" i="1" dirty="0" smtClean="0">
                <a:solidFill>
                  <a:srgbClr val="8C43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libri"/>
                <a:cs typeface="Times New Roman"/>
              </a:rPr>
              <a:t>.</a:t>
            </a:r>
            <a:endParaRPr lang="ru-RU" b="1" i="1" dirty="0">
              <a:solidFill>
                <a:srgbClr val="8C430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ea typeface="Calibri"/>
              <a:cs typeface="Times New Roman"/>
            </a:endParaRPr>
          </a:p>
          <a:p>
            <a:pPr lvl="0" indent="361950" algn="just">
              <a:lnSpc>
                <a:spcPct val="115000"/>
              </a:lnSpc>
            </a:pPr>
            <a:r>
              <a:rPr lang="ru-RU" b="1" i="1" dirty="0">
                <a:solidFill>
                  <a:srgbClr val="8C43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libri"/>
                <a:cs typeface="Times New Roman"/>
              </a:rPr>
              <a:t>В 2003 году в том же городе был установлен конный памятник Платову</a:t>
            </a:r>
            <a:r>
              <a:rPr lang="ru-RU" b="1" i="1" dirty="0" smtClean="0">
                <a:solidFill>
                  <a:srgbClr val="8C43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libri"/>
                <a:cs typeface="Times New Roman"/>
              </a:rPr>
              <a:t>.</a:t>
            </a:r>
            <a:endParaRPr lang="ru-RU" b="1" i="1" dirty="0">
              <a:solidFill>
                <a:srgbClr val="8C430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ea typeface="Calibri"/>
              <a:cs typeface="Times New Roman"/>
            </a:endParaRPr>
          </a:p>
          <a:p>
            <a:pPr lvl="0" indent="361950" algn="just">
              <a:lnSpc>
                <a:spcPct val="115000"/>
              </a:lnSpc>
            </a:pPr>
            <a:r>
              <a:rPr lang="ru-RU" b="1" i="1" dirty="0">
                <a:solidFill>
                  <a:srgbClr val="8C43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libri"/>
                <a:cs typeface="Times New Roman"/>
              </a:rPr>
              <a:t>В 2013 году конный памятник атаману поставили и в Москве. </a:t>
            </a:r>
          </a:p>
        </p:txBody>
      </p:sp>
      <p:pic>
        <p:nvPicPr>
          <p:cNvPr id="6146" name="Picture 2" descr="C:\Users\Библиотека\Desktop\= ПЛАТОВ\Бюст М. И. Платова в станице Старочеркасская (Ростовская область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695325"/>
            <a:ext cx="2524125" cy="4987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39552" y="5696455"/>
            <a:ext cx="378443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i="1" dirty="0">
                <a:latin typeface="Cambria" pitchFamily="18" charset="0"/>
                <a:ea typeface="Calibri"/>
                <a:cs typeface="Times New Roman"/>
              </a:rPr>
              <a:t>Бюст М. Платову в </a:t>
            </a:r>
            <a:r>
              <a:rPr lang="ru-RU" sz="1600" b="1" i="1" dirty="0" err="1">
                <a:latin typeface="Cambria" pitchFamily="18" charset="0"/>
                <a:ea typeface="Calibri"/>
                <a:cs typeface="Times New Roman"/>
              </a:rPr>
              <a:t>Старочеркасске</a:t>
            </a:r>
            <a:r>
              <a:rPr lang="ru-RU" sz="1600" b="1" i="1" dirty="0">
                <a:latin typeface="Cambria" pitchFamily="18" charset="0"/>
                <a:ea typeface="Calibri"/>
                <a:cs typeface="Times New Roman"/>
              </a:rPr>
              <a:t> 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993207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C:\Users\Библиотека\Desktop\Сыны донских степей\фон для презентации\1657273918_45-animeshka-org-p-workshop-background-foni-5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899592" y="4149080"/>
            <a:ext cx="75608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200" b="1" i="1" dirty="0" smtClean="0">
                <a:solidFill>
                  <a:srgbClr val="FF0000"/>
                </a:solidFill>
                <a:latin typeface="Cambria" pitchFamily="18" charset="0"/>
                <a:ea typeface="BatangChe" pitchFamily="49" charset="-127"/>
              </a:rPr>
              <a:t>      </a:t>
            </a:r>
            <a:endParaRPr lang="ru-RU" sz="4700" b="1" i="1" dirty="0">
              <a:solidFill>
                <a:srgbClr val="C00000"/>
              </a:solidFill>
              <a:latin typeface="Cambria" pitchFamily="18" charset="0"/>
              <a:ea typeface="BatangChe" pitchFamily="49" charset="-127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223628" y="1052736"/>
            <a:ext cx="6912768" cy="3513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1950" algn="just">
              <a:lnSpc>
                <a:spcPct val="115000"/>
              </a:lnSpc>
              <a:spcAft>
                <a:spcPts val="0"/>
              </a:spcAft>
            </a:pPr>
            <a:endParaRPr lang="ru-RU" sz="1600" b="1" i="1" dirty="0">
              <a:latin typeface="Cambria" pitchFamily="18" charset="0"/>
              <a:ea typeface="Calibri"/>
              <a:cs typeface="Times New Roman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223628" y="764704"/>
            <a:ext cx="6517865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361950" algn="just">
              <a:lnSpc>
                <a:spcPct val="115000"/>
              </a:lnSpc>
            </a:pPr>
            <a:r>
              <a:rPr lang="ru-RU" b="1" i="1" dirty="0">
                <a:solidFill>
                  <a:srgbClr val="8C43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libri"/>
                <a:cs typeface="Times New Roman"/>
              </a:rPr>
              <a:t> Некоторые личные вещи атамана Платова, в частности </a:t>
            </a:r>
            <a:r>
              <a:rPr lang="ru-RU" b="1" i="1" dirty="0" smtClean="0">
                <a:solidFill>
                  <a:srgbClr val="8C43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libri"/>
                <a:cs typeface="Times New Roman"/>
              </a:rPr>
              <a:t> седло </a:t>
            </a:r>
            <a:r>
              <a:rPr lang="ru-RU" b="1" i="1" dirty="0">
                <a:solidFill>
                  <a:srgbClr val="8C43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libri"/>
                <a:cs typeface="Times New Roman"/>
              </a:rPr>
              <a:t>и кубок, находятся в Музее Лейб-гвардии казачьего полка под Парижем во Франции</a:t>
            </a:r>
            <a:r>
              <a:rPr lang="ru-RU" b="1" i="1" dirty="0" smtClean="0">
                <a:solidFill>
                  <a:srgbClr val="8C43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libri"/>
                <a:cs typeface="Times New Roman"/>
              </a:rPr>
              <a:t>.</a:t>
            </a:r>
          </a:p>
          <a:p>
            <a:pPr lvl="0" indent="361950" algn="just">
              <a:lnSpc>
                <a:spcPct val="115000"/>
              </a:lnSpc>
            </a:pPr>
            <a:r>
              <a:rPr lang="ru-RU" b="1" i="1" dirty="0" smtClean="0">
                <a:solidFill>
                  <a:srgbClr val="8C43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libri"/>
                <a:cs typeface="Times New Roman"/>
              </a:rPr>
              <a:t>Роль </a:t>
            </a:r>
            <a:r>
              <a:rPr lang="ru-RU" b="1" i="1" dirty="0">
                <a:solidFill>
                  <a:srgbClr val="8C43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libri"/>
                <a:cs typeface="Times New Roman"/>
              </a:rPr>
              <a:t>Платова в кинофильме «Суворов» сыграл Юрий </a:t>
            </a:r>
            <a:r>
              <a:rPr lang="ru-RU" b="1" i="1" dirty="0" smtClean="0">
                <a:solidFill>
                  <a:srgbClr val="8C43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libri"/>
                <a:cs typeface="Times New Roman"/>
              </a:rPr>
              <a:t>   </a:t>
            </a:r>
            <a:r>
              <a:rPr lang="ru-RU" b="1" i="1" dirty="0" err="1" smtClean="0">
                <a:solidFill>
                  <a:srgbClr val="8C43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libri"/>
                <a:cs typeface="Times New Roman"/>
              </a:rPr>
              <a:t>Домогаров</a:t>
            </a:r>
            <a:r>
              <a:rPr lang="ru-RU" b="1" i="1" dirty="0">
                <a:solidFill>
                  <a:srgbClr val="8C43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libri"/>
                <a:cs typeface="Times New Roman"/>
              </a:rPr>
              <a:t>.</a:t>
            </a:r>
          </a:p>
          <a:p>
            <a:pPr lvl="0" indent="361950" algn="just">
              <a:lnSpc>
                <a:spcPct val="115000"/>
              </a:lnSpc>
            </a:pPr>
            <a:r>
              <a:rPr lang="ru-RU" b="1" i="1" dirty="0">
                <a:solidFill>
                  <a:srgbClr val="8C43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libri"/>
                <a:cs typeface="Times New Roman"/>
              </a:rPr>
              <a:t>Именем атамана генерала Платова назывался всемирно известный Хор Донских казаков под управлением Н. </a:t>
            </a:r>
            <a:r>
              <a:rPr lang="ru-RU" b="1" i="1" dirty="0" err="1">
                <a:solidFill>
                  <a:srgbClr val="8C43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libri"/>
                <a:cs typeface="Times New Roman"/>
              </a:rPr>
              <a:t>Кострюкова</a:t>
            </a:r>
            <a:r>
              <a:rPr lang="ru-RU" b="1" i="1" dirty="0">
                <a:solidFill>
                  <a:srgbClr val="8C43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libri"/>
                <a:cs typeface="Times New Roman"/>
              </a:rPr>
              <a:t>.</a:t>
            </a:r>
          </a:p>
          <a:p>
            <a:pPr lvl="0" indent="361950" algn="just">
              <a:lnSpc>
                <a:spcPct val="115000"/>
              </a:lnSpc>
            </a:pPr>
            <a:endParaRPr lang="ru-RU" sz="1600" b="1" i="1" dirty="0">
              <a:solidFill>
                <a:prstClr val="black"/>
              </a:solidFill>
              <a:latin typeface="Cambria" pitchFamily="18" charset="0"/>
              <a:ea typeface="Calibri"/>
              <a:cs typeface="Times New Roman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448572" y="5085184"/>
            <a:ext cx="2987824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361950" algn="just">
              <a:lnSpc>
                <a:spcPct val="115000"/>
              </a:lnSpc>
            </a:pPr>
            <a:r>
              <a:rPr lang="ru-RU" sz="1600" b="1" i="1" dirty="0">
                <a:solidFill>
                  <a:prstClr val="black"/>
                </a:solidFill>
                <a:latin typeface="Cambria" pitchFamily="18" charset="0"/>
                <a:ea typeface="Calibri"/>
                <a:cs typeface="Times New Roman"/>
              </a:rPr>
              <a:t>Памятник атаману М.И Платову в сквере Платова (г. Новочеркасск)</a:t>
            </a:r>
          </a:p>
        </p:txBody>
      </p:sp>
      <p:pic>
        <p:nvPicPr>
          <p:cNvPr id="7171" name="Picture 3" descr="C:\Users\Библиотека\Desktop\= ПЛАТОВ\platov_3_20211220_19193441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356586"/>
            <a:ext cx="4536504" cy="3171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0226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C:\Users\Библиотека\Desktop\Сыны донских степей\фон для презентации\1657273918_45-animeshka-org-p-workshop-background-foni-5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899592" y="4149080"/>
            <a:ext cx="75608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200" b="1" i="1" dirty="0" smtClean="0">
                <a:solidFill>
                  <a:srgbClr val="FF0000"/>
                </a:solidFill>
                <a:latin typeface="Cambria" pitchFamily="18" charset="0"/>
                <a:ea typeface="BatangChe" pitchFamily="49" charset="-127"/>
              </a:rPr>
              <a:t>      </a:t>
            </a:r>
            <a:endParaRPr lang="ru-RU" sz="4700" b="1" i="1" dirty="0">
              <a:solidFill>
                <a:srgbClr val="C00000"/>
              </a:solidFill>
              <a:latin typeface="Cambria" pitchFamily="18" charset="0"/>
              <a:ea typeface="BatangChe" pitchFamily="49" charset="-127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223628" y="1052736"/>
            <a:ext cx="6912768" cy="3513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1950" algn="just">
              <a:lnSpc>
                <a:spcPct val="115000"/>
              </a:lnSpc>
              <a:spcAft>
                <a:spcPts val="0"/>
              </a:spcAft>
            </a:pPr>
            <a:endParaRPr lang="ru-RU" sz="1600" b="1" i="1" dirty="0">
              <a:latin typeface="Cambria" pitchFamily="18" charset="0"/>
              <a:ea typeface="Calibri"/>
              <a:cs typeface="Times New Roman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251114" y="5604687"/>
            <a:ext cx="6908050" cy="3754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361950" algn="ctr">
              <a:lnSpc>
                <a:spcPct val="115000"/>
              </a:lnSpc>
            </a:pPr>
            <a:r>
              <a:rPr lang="ru-RU" sz="1600" b="1" i="1" dirty="0">
                <a:solidFill>
                  <a:prstClr val="black"/>
                </a:solidFill>
                <a:latin typeface="Cambria" pitchFamily="18" charset="0"/>
                <a:ea typeface="Calibri"/>
                <a:cs typeface="Times New Roman"/>
              </a:rPr>
              <a:t>Памятник атаману </a:t>
            </a:r>
            <a:r>
              <a:rPr lang="ru-RU" sz="1600" b="1" i="1" dirty="0" smtClean="0">
                <a:solidFill>
                  <a:prstClr val="black"/>
                </a:solidFill>
                <a:latin typeface="Cambria" pitchFamily="18" charset="0"/>
                <a:ea typeface="Calibri"/>
                <a:cs typeface="Times New Roman"/>
              </a:rPr>
              <a:t>М.И. </a:t>
            </a:r>
            <a:r>
              <a:rPr lang="ru-RU" sz="1600" b="1" i="1" dirty="0">
                <a:solidFill>
                  <a:prstClr val="black"/>
                </a:solidFill>
                <a:latin typeface="Cambria" pitchFamily="18" charset="0"/>
                <a:ea typeface="Calibri"/>
                <a:cs typeface="Times New Roman"/>
              </a:rPr>
              <a:t>Платову </a:t>
            </a:r>
            <a:r>
              <a:rPr lang="ru-RU" sz="1600" b="1" i="1" dirty="0" smtClean="0">
                <a:solidFill>
                  <a:prstClr val="black"/>
                </a:solidFill>
                <a:latin typeface="Cambria" pitchFamily="18" charset="0"/>
                <a:ea typeface="Calibri"/>
                <a:cs typeface="Times New Roman"/>
              </a:rPr>
              <a:t>в Ростове – на - Дону</a:t>
            </a:r>
            <a:endParaRPr lang="ru-RU" sz="1600" b="1" i="1" dirty="0">
              <a:solidFill>
                <a:prstClr val="black"/>
              </a:solidFill>
              <a:latin typeface="Cambria" pitchFamily="18" charset="0"/>
              <a:ea typeface="Calibri"/>
              <a:cs typeface="Times New Roman"/>
            </a:endParaRPr>
          </a:p>
        </p:txBody>
      </p:sp>
      <p:pic>
        <p:nvPicPr>
          <p:cNvPr id="8194" name="Picture 2" descr="C:\Users\Библиотека\Desktop\= ПЛАТОВ\ZSR_495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1115" y="943348"/>
            <a:ext cx="6908049" cy="4573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9107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C:\Users\Библиотека\Desktop\Сыны донских степей\фон для презентации\1657273918_45-animeshka-org-p-workshop-background-foni-5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899592" y="4149080"/>
            <a:ext cx="75608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200" b="1" i="1" dirty="0" smtClean="0">
                <a:solidFill>
                  <a:srgbClr val="FF0000"/>
                </a:solidFill>
                <a:latin typeface="Cambria" pitchFamily="18" charset="0"/>
                <a:ea typeface="BatangChe" pitchFamily="49" charset="-127"/>
              </a:rPr>
              <a:t>      </a:t>
            </a:r>
            <a:endParaRPr lang="ru-RU" sz="4700" b="1" i="1" dirty="0">
              <a:solidFill>
                <a:srgbClr val="C00000"/>
              </a:solidFill>
              <a:latin typeface="Cambria" pitchFamily="18" charset="0"/>
              <a:ea typeface="BatangChe" pitchFamily="49" charset="-127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223628" y="1052736"/>
            <a:ext cx="6912768" cy="3513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1950" algn="just">
              <a:lnSpc>
                <a:spcPct val="115000"/>
              </a:lnSpc>
              <a:spcAft>
                <a:spcPts val="0"/>
              </a:spcAft>
            </a:pPr>
            <a:endParaRPr lang="ru-RU" sz="1600" b="1" i="1" dirty="0">
              <a:latin typeface="Cambria" pitchFamily="18" charset="0"/>
              <a:ea typeface="Calibri"/>
              <a:cs typeface="Times New Roman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214103" y="1124744"/>
            <a:ext cx="6899051" cy="45166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361950" algn="just">
              <a:lnSpc>
                <a:spcPct val="115000"/>
              </a:lnSpc>
            </a:pPr>
            <a:r>
              <a:rPr lang="ru-RU" b="1" i="1" dirty="0">
                <a:solidFill>
                  <a:srgbClr val="8C43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libri"/>
                <a:cs typeface="Times New Roman"/>
              </a:rPr>
              <a:t>Имя Платова присвоено новому аэропорту, открытому неподалёку от Ростова-на-Дону 7 декабря 2017 года. Решение принято Правительством Ростовской области по результатам проведённого голосования в марте 2016 года, окончательное решение по названию аэропорта принято на федеральном уровне.</a:t>
            </a:r>
          </a:p>
          <a:p>
            <a:pPr lvl="0" indent="361950" algn="just">
              <a:lnSpc>
                <a:spcPct val="115000"/>
              </a:lnSpc>
            </a:pPr>
            <a:r>
              <a:rPr lang="ru-RU" b="1" i="1" dirty="0" smtClean="0">
                <a:solidFill>
                  <a:srgbClr val="8C43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libri"/>
                <a:cs typeface="Times New Roman"/>
              </a:rPr>
              <a:t>С </a:t>
            </a:r>
            <a:r>
              <a:rPr lang="ru-RU" b="1" i="1" dirty="0">
                <a:solidFill>
                  <a:srgbClr val="8C43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libri"/>
                <a:cs typeface="Times New Roman"/>
              </a:rPr>
              <a:t>2013 года имя Платова носит Южно-Российский государственный политехнический университет.</a:t>
            </a:r>
          </a:p>
          <a:p>
            <a:pPr lvl="0" indent="361950" algn="just">
              <a:lnSpc>
                <a:spcPct val="115000"/>
              </a:lnSpc>
            </a:pPr>
            <a:r>
              <a:rPr lang="ru-RU" b="1" i="1" dirty="0" smtClean="0">
                <a:solidFill>
                  <a:srgbClr val="8C43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libri"/>
                <a:cs typeface="Times New Roman"/>
              </a:rPr>
              <a:t>В </a:t>
            </a:r>
            <a:r>
              <a:rPr lang="ru-RU" b="1" i="1" dirty="0">
                <a:solidFill>
                  <a:srgbClr val="8C43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libri"/>
                <a:cs typeface="Times New Roman"/>
              </a:rPr>
              <a:t>2012 году Центральным банком Российской Федерации была выпущена монета (2 рубля, сталь с никелевым гальваническим покрытием) из серии «Полководцы и герои Отечественной войны 1812 года» с изображением на реверсе портрета атамана Платова</a:t>
            </a:r>
            <a:r>
              <a:rPr lang="ru-RU" b="1" i="1" dirty="0" smtClean="0">
                <a:solidFill>
                  <a:srgbClr val="8C43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libri"/>
                <a:cs typeface="Times New Roman"/>
              </a:rPr>
              <a:t>.</a:t>
            </a:r>
            <a:endParaRPr lang="ru-RU" b="1" i="1" dirty="0">
              <a:solidFill>
                <a:srgbClr val="8C430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ea typeface="Calibri"/>
              <a:cs typeface="Times New Roman"/>
            </a:endParaRPr>
          </a:p>
          <a:p>
            <a:pPr lvl="0" indent="361950" algn="just">
              <a:lnSpc>
                <a:spcPct val="115000"/>
              </a:lnSpc>
            </a:pPr>
            <a:endParaRPr lang="ru-RU" sz="1600" b="1" i="1" dirty="0">
              <a:solidFill>
                <a:prstClr val="black"/>
              </a:solidFill>
              <a:latin typeface="Cambria" pitchFamily="18" charset="0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516070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C:\Users\Библиотека\Desktop\Сыны донских степей\фон для презентации\1657273918_45-animeshka-org-p-workshop-background-foni-5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127" y="0"/>
            <a:ext cx="916912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899592" y="4149080"/>
            <a:ext cx="75608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200" b="1" i="1" dirty="0" smtClean="0">
                <a:solidFill>
                  <a:srgbClr val="FF0000"/>
                </a:solidFill>
                <a:latin typeface="Cambria" pitchFamily="18" charset="0"/>
                <a:ea typeface="BatangChe" pitchFamily="49" charset="-127"/>
              </a:rPr>
              <a:t>      </a:t>
            </a:r>
            <a:endParaRPr lang="ru-RU" sz="4700" b="1" i="1" dirty="0">
              <a:solidFill>
                <a:srgbClr val="C00000"/>
              </a:solidFill>
              <a:latin typeface="Cambria" pitchFamily="18" charset="0"/>
              <a:ea typeface="BatangChe" pitchFamily="49" charset="-127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223628" y="1052736"/>
            <a:ext cx="6912768" cy="3513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1950" algn="just">
              <a:lnSpc>
                <a:spcPct val="115000"/>
              </a:lnSpc>
              <a:spcAft>
                <a:spcPts val="0"/>
              </a:spcAft>
            </a:pPr>
            <a:endParaRPr lang="ru-RU" sz="1600" b="1" i="1" dirty="0">
              <a:latin typeface="Cambria" pitchFamily="18" charset="0"/>
              <a:ea typeface="Calibri"/>
              <a:cs typeface="Times New Roman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97614" y="4733855"/>
            <a:ext cx="7164796" cy="13311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1950" algn="just">
              <a:lnSpc>
                <a:spcPct val="115000"/>
              </a:lnSpc>
            </a:pPr>
            <a:endParaRPr lang="ru-RU" b="1" i="1" dirty="0" smtClean="0">
              <a:solidFill>
                <a:prstClr val="black"/>
              </a:solidFill>
              <a:latin typeface="Cambria" pitchFamily="18" charset="0"/>
              <a:ea typeface="Calibri"/>
              <a:cs typeface="Times New Roman"/>
            </a:endParaRPr>
          </a:p>
          <a:p>
            <a:pPr indent="361950" algn="just">
              <a:lnSpc>
                <a:spcPct val="115000"/>
              </a:lnSpc>
            </a:pPr>
            <a:r>
              <a:rPr lang="ru-RU" b="1" i="1" dirty="0" smtClean="0">
                <a:solidFill>
                  <a:prstClr val="black"/>
                </a:solidFill>
                <a:latin typeface="Cambria" pitchFamily="18" charset="0"/>
                <a:ea typeface="Calibri"/>
                <a:cs typeface="Times New Roman"/>
              </a:rPr>
              <a:t> </a:t>
            </a:r>
            <a:r>
              <a:rPr lang="ru-RU" b="1" i="1" dirty="0" smtClean="0">
                <a:solidFill>
                  <a:srgbClr val="8C43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libri"/>
                <a:cs typeface="Times New Roman"/>
              </a:rPr>
              <a:t>В </a:t>
            </a:r>
            <a:r>
              <a:rPr lang="ru-RU" b="1" i="1" dirty="0">
                <a:solidFill>
                  <a:srgbClr val="8C43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libri"/>
                <a:cs typeface="Times New Roman"/>
              </a:rPr>
              <a:t>2017 году на территории хутора Богомолова Ставропольского края открыт памятник Матвею Платову. </a:t>
            </a:r>
          </a:p>
          <a:p>
            <a:pPr indent="361950" algn="just">
              <a:lnSpc>
                <a:spcPct val="115000"/>
              </a:lnSpc>
            </a:pPr>
            <a:endParaRPr lang="ru-RU" sz="1600" b="1" i="1" dirty="0">
              <a:solidFill>
                <a:prstClr val="black"/>
              </a:solidFill>
              <a:latin typeface="Cambria" pitchFamily="18" charset="0"/>
              <a:ea typeface="Calibri"/>
              <a:cs typeface="Times New Roman"/>
            </a:endParaRPr>
          </a:p>
        </p:txBody>
      </p:sp>
      <p:pic>
        <p:nvPicPr>
          <p:cNvPr id="9220" name="Picture 4" descr="C:\Users\Библиотека\Desktop\= ПЛАТОВ\Памятник_М.И._Платову_Богомолов_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654" y="836712"/>
            <a:ext cx="6735706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8978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C:\Users\Библиотека\Desktop\Сыны донских степей\фон для презентации\1657273918_45-animeshka-org-p-workshop-background-foni-5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899592" y="4149080"/>
            <a:ext cx="75608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200" b="1" i="1" dirty="0" smtClean="0">
                <a:solidFill>
                  <a:srgbClr val="FF0000"/>
                </a:solidFill>
                <a:latin typeface="Cambria" pitchFamily="18" charset="0"/>
                <a:ea typeface="BatangChe" pitchFamily="49" charset="-127"/>
              </a:rPr>
              <a:t>      </a:t>
            </a:r>
            <a:endParaRPr lang="ru-RU" sz="4700" b="1" i="1" dirty="0">
              <a:solidFill>
                <a:srgbClr val="C00000"/>
              </a:solidFill>
              <a:latin typeface="Cambria" pitchFamily="18" charset="0"/>
              <a:ea typeface="BatangChe" pitchFamily="49" charset="-127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223628" y="1052736"/>
            <a:ext cx="6912768" cy="3513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1950" algn="just">
              <a:lnSpc>
                <a:spcPct val="115000"/>
              </a:lnSpc>
              <a:spcAft>
                <a:spcPts val="0"/>
              </a:spcAft>
            </a:pPr>
            <a:endParaRPr lang="ru-RU" sz="1600" b="1" i="1" dirty="0">
              <a:latin typeface="Cambria" pitchFamily="18" charset="0"/>
              <a:ea typeface="Calibri"/>
              <a:cs typeface="Times New Roman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223628" y="1052736"/>
            <a:ext cx="6912768" cy="45520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361950" algn="just">
              <a:lnSpc>
                <a:spcPct val="115000"/>
              </a:lnSpc>
            </a:pPr>
            <a:r>
              <a:rPr lang="ru-RU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libri"/>
                <a:cs typeface="Times New Roman"/>
              </a:rPr>
              <a:t>Платов </a:t>
            </a:r>
            <a:r>
              <a:rPr lang="ru-RU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libri"/>
                <a:cs typeface="Times New Roman"/>
              </a:rPr>
              <a:t>– самобытное явление в военной истории России и исключительное явление в боевой истории донского казачества</a:t>
            </a:r>
            <a:r>
              <a:rPr lang="ru-RU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libri"/>
                <a:cs typeface="Times New Roman"/>
              </a:rPr>
              <a:t>.</a:t>
            </a:r>
            <a:endParaRPr lang="ru-RU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ea typeface="Calibri"/>
              <a:cs typeface="Times New Roman"/>
            </a:endParaRPr>
          </a:p>
          <a:p>
            <a:pPr lvl="0" indent="361950" algn="just">
              <a:lnSpc>
                <a:spcPct val="115000"/>
              </a:lnSpc>
            </a:pPr>
            <a:r>
              <a:rPr lang="ru-RU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libri"/>
                <a:cs typeface="Times New Roman"/>
              </a:rPr>
              <a:t>Матвей Иванович Платов в истории Российского государства всегда был, есть и остается казачьим атаманом номер один.  Его боевые заслуги отмечены многими наградами</a:t>
            </a:r>
            <a:r>
              <a:rPr lang="ru-RU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libri"/>
                <a:cs typeface="Times New Roman"/>
              </a:rPr>
              <a:t>.</a:t>
            </a:r>
            <a:endParaRPr lang="ru-RU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ea typeface="Calibri"/>
              <a:cs typeface="Times New Roman"/>
            </a:endParaRPr>
          </a:p>
          <a:p>
            <a:pPr lvl="0" indent="361950" algn="just">
              <a:lnSpc>
                <a:spcPct val="115000"/>
              </a:lnSpc>
            </a:pPr>
            <a:r>
              <a:rPr lang="ru-RU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libri"/>
                <a:cs typeface="Times New Roman"/>
              </a:rPr>
              <a:t>   Память о нём не померкнет в веках. Немало интересных историй было на огромном жизненном пути Вихорь-атамана. Рассказ о его боевых подвигах занимает сотни страниц многих книг. Книги повествуют о героической жизни М. Платова и напоминают  потомкам о знаменитом атамане, который всю жизнь посвятил служению России.</a:t>
            </a:r>
          </a:p>
        </p:txBody>
      </p:sp>
    </p:spTree>
    <p:extLst>
      <p:ext uri="{BB962C8B-B14F-4D97-AF65-F5344CB8AC3E}">
        <p14:creationId xmlns:p14="http://schemas.microsoft.com/office/powerpoint/2010/main" val="765825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C:\Users\Библиотека\Desktop\Сыны донских степей\фон для презентации\1657273918_45-animeshka-org-p-workshop-background-foni-5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899592" y="4149080"/>
            <a:ext cx="75608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200" b="1" i="1" dirty="0" smtClean="0">
                <a:solidFill>
                  <a:srgbClr val="FF0000"/>
                </a:solidFill>
                <a:latin typeface="Cambria" pitchFamily="18" charset="0"/>
                <a:ea typeface="BatangChe" pitchFamily="49" charset="-127"/>
              </a:rPr>
              <a:t>      </a:t>
            </a:r>
            <a:endParaRPr lang="ru-RU" sz="4700" b="1" i="1" dirty="0">
              <a:solidFill>
                <a:srgbClr val="C00000"/>
              </a:solidFill>
              <a:latin typeface="Cambria" pitchFamily="18" charset="0"/>
              <a:ea typeface="BatangChe" pitchFamily="49" charset="-127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223628" y="1052736"/>
            <a:ext cx="6912768" cy="3513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1950" algn="just">
              <a:lnSpc>
                <a:spcPct val="115000"/>
              </a:lnSpc>
              <a:spcAft>
                <a:spcPts val="0"/>
              </a:spcAft>
            </a:pPr>
            <a:endParaRPr lang="ru-RU" sz="1600" b="1" i="1" dirty="0">
              <a:latin typeface="Cambria" pitchFamily="18" charset="0"/>
              <a:ea typeface="Calibri"/>
              <a:cs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161542" y="1052736"/>
            <a:ext cx="7226882" cy="48434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1950" algn="just">
              <a:lnSpc>
                <a:spcPct val="115000"/>
              </a:lnSpc>
              <a:spcAft>
                <a:spcPts val="0"/>
              </a:spcAft>
            </a:pPr>
            <a:r>
              <a:rPr lang="ru-RU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libri"/>
                <a:cs typeface="Times New Roman"/>
              </a:rPr>
              <a:t>  Награды</a:t>
            </a:r>
            <a:endParaRPr lang="ru-RU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ea typeface="Calibri"/>
              <a:cs typeface="Times New Roman"/>
            </a:endParaRPr>
          </a:p>
          <a:p>
            <a:pPr indent="361950" algn="just">
              <a:lnSpc>
                <a:spcPct val="115000"/>
              </a:lnSpc>
              <a:spcAft>
                <a:spcPts val="0"/>
              </a:spcAft>
            </a:pPr>
            <a:r>
              <a:rPr lang="ru-RU" b="1" i="1" dirty="0">
                <a:solidFill>
                  <a:srgbClr val="005DA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libri"/>
                <a:cs typeface="Times New Roman"/>
              </a:rPr>
              <a:t>1789 </a:t>
            </a:r>
            <a:r>
              <a:rPr lang="ru-RU" b="1" i="1" dirty="0" smtClean="0">
                <a:solidFill>
                  <a:srgbClr val="005DA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libri"/>
                <a:cs typeface="Times New Roman"/>
              </a:rPr>
              <a:t>- </a:t>
            </a:r>
            <a:r>
              <a:rPr lang="ru-RU" b="1" i="1" dirty="0">
                <a:solidFill>
                  <a:srgbClr val="005DA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libri"/>
                <a:cs typeface="Times New Roman"/>
              </a:rPr>
              <a:t>орден Святого Георгия 4-го класса</a:t>
            </a:r>
          </a:p>
          <a:p>
            <a:pPr indent="361950" algn="just">
              <a:lnSpc>
                <a:spcPct val="115000"/>
              </a:lnSpc>
              <a:spcAft>
                <a:spcPts val="0"/>
              </a:spcAft>
            </a:pPr>
            <a:r>
              <a:rPr lang="ru-RU" b="1" i="1" dirty="0">
                <a:solidFill>
                  <a:srgbClr val="005DA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libri"/>
                <a:cs typeface="Times New Roman"/>
              </a:rPr>
              <a:t>1791 </a:t>
            </a:r>
            <a:r>
              <a:rPr lang="ru-RU" b="1" i="1" dirty="0" smtClean="0">
                <a:solidFill>
                  <a:srgbClr val="005DA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libri"/>
                <a:cs typeface="Times New Roman"/>
              </a:rPr>
              <a:t>- орден </a:t>
            </a:r>
            <a:r>
              <a:rPr lang="ru-RU" b="1" i="1" dirty="0">
                <a:solidFill>
                  <a:srgbClr val="005DA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libri"/>
                <a:cs typeface="Times New Roman"/>
              </a:rPr>
              <a:t>Святого Георгия 3-го класса</a:t>
            </a:r>
          </a:p>
          <a:p>
            <a:pPr indent="361950" algn="just">
              <a:lnSpc>
                <a:spcPct val="115000"/>
              </a:lnSpc>
              <a:spcAft>
                <a:spcPts val="0"/>
              </a:spcAft>
            </a:pPr>
            <a:r>
              <a:rPr lang="ru-RU" b="1" i="1" dirty="0">
                <a:solidFill>
                  <a:srgbClr val="005DA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libri"/>
                <a:cs typeface="Times New Roman"/>
              </a:rPr>
              <a:t>1796 </a:t>
            </a:r>
            <a:r>
              <a:rPr lang="ru-RU" b="1" i="1" dirty="0" smtClean="0">
                <a:solidFill>
                  <a:srgbClr val="005DA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libri"/>
                <a:cs typeface="Times New Roman"/>
              </a:rPr>
              <a:t>- </a:t>
            </a:r>
            <a:r>
              <a:rPr lang="ru-RU" b="1" i="1" dirty="0">
                <a:solidFill>
                  <a:srgbClr val="005DA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libri"/>
                <a:cs typeface="Times New Roman"/>
              </a:rPr>
              <a:t>орден Святого Владимира 3-й степени</a:t>
            </a:r>
          </a:p>
          <a:p>
            <a:pPr indent="361950" algn="just">
              <a:lnSpc>
                <a:spcPct val="115000"/>
              </a:lnSpc>
              <a:spcAft>
                <a:spcPts val="0"/>
              </a:spcAft>
            </a:pPr>
            <a:r>
              <a:rPr lang="ru-RU" b="1" i="1" dirty="0">
                <a:solidFill>
                  <a:srgbClr val="005DA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libri"/>
                <a:cs typeface="Times New Roman"/>
              </a:rPr>
              <a:t>1801 </a:t>
            </a:r>
            <a:r>
              <a:rPr lang="ru-RU" b="1" i="1" dirty="0" smtClean="0">
                <a:solidFill>
                  <a:srgbClr val="005DA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libri"/>
                <a:cs typeface="Times New Roman"/>
              </a:rPr>
              <a:t>- </a:t>
            </a:r>
            <a:r>
              <a:rPr lang="ru-RU" b="1" i="1" dirty="0">
                <a:solidFill>
                  <a:srgbClr val="005DA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libri"/>
                <a:cs typeface="Times New Roman"/>
              </a:rPr>
              <a:t>орден Святой Анны 1-й степени</a:t>
            </a:r>
          </a:p>
          <a:p>
            <a:pPr indent="361950" algn="just">
              <a:lnSpc>
                <a:spcPct val="115000"/>
              </a:lnSpc>
              <a:spcAft>
                <a:spcPts val="0"/>
              </a:spcAft>
            </a:pPr>
            <a:r>
              <a:rPr lang="ru-RU" b="1" i="1" dirty="0">
                <a:solidFill>
                  <a:srgbClr val="005DA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libri"/>
                <a:cs typeface="Times New Roman"/>
              </a:rPr>
              <a:t>1801 </a:t>
            </a:r>
            <a:r>
              <a:rPr lang="ru-RU" b="1" i="1" dirty="0" smtClean="0">
                <a:solidFill>
                  <a:srgbClr val="005DA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libri"/>
                <a:cs typeface="Times New Roman"/>
              </a:rPr>
              <a:t>- </a:t>
            </a:r>
            <a:r>
              <a:rPr lang="ru-RU" b="1" i="1" dirty="0">
                <a:solidFill>
                  <a:srgbClr val="005DA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libri"/>
                <a:cs typeface="Times New Roman"/>
              </a:rPr>
              <a:t>орден Святого Иоанна Иерусалимского, командорский крест</a:t>
            </a:r>
          </a:p>
          <a:p>
            <a:pPr indent="361950" algn="just">
              <a:lnSpc>
                <a:spcPct val="115000"/>
              </a:lnSpc>
              <a:spcAft>
                <a:spcPts val="0"/>
              </a:spcAft>
            </a:pPr>
            <a:r>
              <a:rPr lang="ru-RU" b="1" i="1" dirty="0">
                <a:solidFill>
                  <a:srgbClr val="005DA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libri"/>
                <a:cs typeface="Times New Roman"/>
              </a:rPr>
              <a:t>1806 </a:t>
            </a:r>
            <a:r>
              <a:rPr lang="ru-RU" b="1" i="1" dirty="0" smtClean="0">
                <a:solidFill>
                  <a:srgbClr val="005DA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libri"/>
                <a:cs typeface="Times New Roman"/>
              </a:rPr>
              <a:t>- </a:t>
            </a:r>
            <a:r>
              <a:rPr lang="ru-RU" b="1" i="1" dirty="0">
                <a:solidFill>
                  <a:srgbClr val="005DA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libri"/>
                <a:cs typeface="Times New Roman"/>
              </a:rPr>
              <a:t>орден Святого Александра Невского</a:t>
            </a:r>
          </a:p>
          <a:p>
            <a:pPr indent="361950" algn="just">
              <a:lnSpc>
                <a:spcPct val="115000"/>
              </a:lnSpc>
              <a:spcAft>
                <a:spcPts val="0"/>
              </a:spcAft>
            </a:pPr>
            <a:r>
              <a:rPr lang="ru-RU" b="1" i="1" dirty="0">
                <a:solidFill>
                  <a:srgbClr val="005DA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libri"/>
                <a:cs typeface="Times New Roman"/>
              </a:rPr>
              <a:t>1807 </a:t>
            </a:r>
            <a:r>
              <a:rPr lang="ru-RU" b="1" i="1" dirty="0" smtClean="0">
                <a:solidFill>
                  <a:srgbClr val="005DA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libri"/>
                <a:cs typeface="Times New Roman"/>
              </a:rPr>
              <a:t>- </a:t>
            </a:r>
            <a:r>
              <a:rPr lang="ru-RU" b="1" i="1" dirty="0">
                <a:solidFill>
                  <a:srgbClr val="005DA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libri"/>
                <a:cs typeface="Times New Roman"/>
              </a:rPr>
              <a:t>орден Святого Георгия 2-го класса</a:t>
            </a:r>
          </a:p>
          <a:p>
            <a:pPr indent="361950" algn="just">
              <a:lnSpc>
                <a:spcPct val="115000"/>
              </a:lnSpc>
              <a:spcAft>
                <a:spcPts val="0"/>
              </a:spcAft>
            </a:pPr>
            <a:r>
              <a:rPr lang="ru-RU" b="1" i="1" dirty="0">
                <a:solidFill>
                  <a:srgbClr val="005DA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libri"/>
                <a:cs typeface="Times New Roman"/>
              </a:rPr>
              <a:t>1807 </a:t>
            </a:r>
            <a:r>
              <a:rPr lang="ru-RU" b="1" i="1" dirty="0" smtClean="0">
                <a:solidFill>
                  <a:srgbClr val="005DA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libri"/>
                <a:cs typeface="Times New Roman"/>
              </a:rPr>
              <a:t>- </a:t>
            </a:r>
            <a:r>
              <a:rPr lang="ru-RU" b="1" i="1" dirty="0">
                <a:solidFill>
                  <a:srgbClr val="005DA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libri"/>
                <a:cs typeface="Times New Roman"/>
              </a:rPr>
              <a:t>орден Святого Владимира 2-й степени</a:t>
            </a:r>
          </a:p>
          <a:p>
            <a:pPr indent="361950" algn="just">
              <a:lnSpc>
                <a:spcPct val="115000"/>
              </a:lnSpc>
              <a:spcAft>
                <a:spcPts val="0"/>
              </a:spcAft>
            </a:pPr>
            <a:r>
              <a:rPr lang="ru-RU" b="1" i="1" dirty="0">
                <a:solidFill>
                  <a:srgbClr val="005DA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libri"/>
                <a:cs typeface="Times New Roman"/>
              </a:rPr>
              <a:t>1809 </a:t>
            </a:r>
            <a:r>
              <a:rPr lang="ru-RU" b="1" i="1" dirty="0" smtClean="0">
                <a:solidFill>
                  <a:srgbClr val="005DA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libri"/>
                <a:cs typeface="Times New Roman"/>
              </a:rPr>
              <a:t>- </a:t>
            </a:r>
            <a:r>
              <a:rPr lang="ru-RU" b="1" i="1" dirty="0">
                <a:solidFill>
                  <a:srgbClr val="005DA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libri"/>
                <a:cs typeface="Times New Roman"/>
              </a:rPr>
              <a:t>орден Святого Владимира 1-й степени</a:t>
            </a:r>
          </a:p>
          <a:p>
            <a:pPr indent="361950" algn="just">
              <a:lnSpc>
                <a:spcPct val="115000"/>
              </a:lnSpc>
              <a:spcAft>
                <a:spcPts val="0"/>
              </a:spcAft>
            </a:pPr>
            <a:r>
              <a:rPr lang="ru-RU" b="1" i="1" dirty="0">
                <a:solidFill>
                  <a:srgbClr val="005DA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libri"/>
                <a:cs typeface="Times New Roman"/>
              </a:rPr>
              <a:t>1812 </a:t>
            </a:r>
            <a:r>
              <a:rPr lang="ru-RU" b="1" i="1" dirty="0" smtClean="0">
                <a:solidFill>
                  <a:srgbClr val="005DA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libri"/>
                <a:cs typeface="Times New Roman"/>
              </a:rPr>
              <a:t>- </a:t>
            </a:r>
            <a:r>
              <a:rPr lang="ru-RU" b="1" i="1" dirty="0">
                <a:solidFill>
                  <a:srgbClr val="005DA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libri"/>
                <a:cs typeface="Times New Roman"/>
              </a:rPr>
              <a:t>серебряная медаль «В память Отечественной войны 1812 года»</a:t>
            </a:r>
          </a:p>
          <a:p>
            <a:pPr indent="361950" algn="just">
              <a:lnSpc>
                <a:spcPct val="115000"/>
              </a:lnSpc>
              <a:spcAft>
                <a:spcPts val="0"/>
              </a:spcAft>
            </a:pPr>
            <a:r>
              <a:rPr lang="ru-RU" b="1" i="1" dirty="0">
                <a:solidFill>
                  <a:srgbClr val="005DA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libri"/>
                <a:cs typeface="Times New Roman"/>
              </a:rPr>
              <a:t>1813 </a:t>
            </a:r>
            <a:r>
              <a:rPr lang="ru-RU" b="1" i="1" dirty="0" smtClean="0">
                <a:solidFill>
                  <a:srgbClr val="005DA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libri"/>
                <a:cs typeface="Times New Roman"/>
              </a:rPr>
              <a:t>- </a:t>
            </a:r>
            <a:r>
              <a:rPr lang="ru-RU" b="1" i="1" dirty="0">
                <a:solidFill>
                  <a:srgbClr val="005DA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libri"/>
                <a:cs typeface="Times New Roman"/>
              </a:rPr>
              <a:t>орден Святого апостола Андрея Первозванного</a:t>
            </a:r>
          </a:p>
          <a:p>
            <a:pPr indent="361950" algn="just">
              <a:lnSpc>
                <a:spcPct val="115000"/>
              </a:lnSpc>
              <a:spcAft>
                <a:spcPts val="0"/>
              </a:spcAft>
            </a:pPr>
            <a:r>
              <a:rPr lang="ru-RU" b="1" i="1" dirty="0">
                <a:solidFill>
                  <a:srgbClr val="005DA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libri"/>
                <a:cs typeface="Times New Roman"/>
              </a:rPr>
              <a:t>1813 </a:t>
            </a:r>
            <a:r>
              <a:rPr lang="ru-RU" b="1" i="1" dirty="0" smtClean="0">
                <a:solidFill>
                  <a:srgbClr val="005DA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libri"/>
                <a:cs typeface="Times New Roman"/>
              </a:rPr>
              <a:t>- </a:t>
            </a:r>
            <a:r>
              <a:rPr lang="ru-RU" b="1" i="1" dirty="0">
                <a:solidFill>
                  <a:srgbClr val="005DA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libri"/>
                <a:cs typeface="Times New Roman"/>
              </a:rPr>
              <a:t>военный орден Марии </a:t>
            </a:r>
            <a:r>
              <a:rPr lang="ru-RU" b="1" i="1" dirty="0" err="1">
                <a:solidFill>
                  <a:srgbClr val="005DA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libri"/>
                <a:cs typeface="Times New Roman"/>
              </a:rPr>
              <a:t>Терезии</a:t>
            </a:r>
            <a:r>
              <a:rPr lang="ru-RU" b="1" i="1" dirty="0">
                <a:solidFill>
                  <a:srgbClr val="005DA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libri"/>
                <a:cs typeface="Times New Roman"/>
              </a:rPr>
              <a:t> 3-й степени</a:t>
            </a:r>
            <a:endParaRPr lang="ru-RU" b="1" i="1" dirty="0">
              <a:solidFill>
                <a:srgbClr val="005DA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1810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C:\Users\Библиотека\Desktop\Сыны донских степей\фон для презентации\1657273918_45-animeshka-org-p-workshop-background-foni-5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899592" y="4149080"/>
            <a:ext cx="75608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200" b="1" i="1" dirty="0" smtClean="0">
                <a:solidFill>
                  <a:srgbClr val="FF0000"/>
                </a:solidFill>
                <a:latin typeface="Cambria" pitchFamily="18" charset="0"/>
                <a:ea typeface="BatangChe" pitchFamily="49" charset="-127"/>
              </a:rPr>
              <a:t>      </a:t>
            </a:r>
            <a:endParaRPr lang="ru-RU" sz="4700" b="1" i="1" dirty="0">
              <a:solidFill>
                <a:srgbClr val="C00000"/>
              </a:solidFill>
              <a:latin typeface="Cambria" pitchFamily="18" charset="0"/>
              <a:ea typeface="BatangChe" pitchFamily="49" charset="-127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223628" y="1052736"/>
            <a:ext cx="6912768" cy="3513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1950" algn="just">
              <a:lnSpc>
                <a:spcPct val="115000"/>
              </a:lnSpc>
              <a:spcAft>
                <a:spcPts val="0"/>
              </a:spcAft>
            </a:pPr>
            <a:endParaRPr lang="ru-RU" sz="1600" b="1" i="1" dirty="0">
              <a:latin typeface="Cambria" pitchFamily="18" charset="0"/>
              <a:ea typeface="Calibri"/>
              <a:cs typeface="Times New Roman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115616" y="1228425"/>
            <a:ext cx="697525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1950" algn="ctr"/>
            <a:r>
              <a:rPr lang="ru-RU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Презентацию подготовила:</a:t>
            </a:r>
          </a:p>
          <a:p>
            <a:pPr indent="361950" algn="ctr"/>
            <a:r>
              <a:rPr lang="ru-RU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Педагог – библиотекарь И.В. Соколовская</a:t>
            </a:r>
          </a:p>
          <a:p>
            <a:pPr indent="361950" algn="ctr"/>
            <a:r>
              <a:rPr lang="ru-RU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МБОУ </a:t>
            </a:r>
            <a:r>
              <a:rPr lang="ru-RU" sz="24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Тацинская</a:t>
            </a:r>
            <a:r>
              <a:rPr lang="ru-RU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СОШ № 3</a:t>
            </a:r>
          </a:p>
          <a:p>
            <a:pPr indent="361950" algn="ctr"/>
            <a:endParaRPr lang="ru-RU" dirty="0">
              <a:solidFill>
                <a:srgbClr val="9B4A0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 descr="C:\Users\Библиотека\Desktop\= Презентации\М.И. ПЛАТОВ\5. ВОЗВЕДЕНИЕ пЛАТОВА В ДВОРЯНСКОЕ ДОСТОИНСТВО. 181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8593" y="2492896"/>
            <a:ext cx="5022838" cy="3448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9021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8" name="Picture 4" descr="C:\Users\Библиотека\Desktop\Сыны донских степей\фон для презентации\1657273918_45-animeshka-org-p-workshop-background-foni-5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123728" y="4869160"/>
            <a:ext cx="4896544" cy="3903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solidFill>
                  <a:srgbClr val="333333"/>
                </a:solidFill>
                <a:latin typeface="arial"/>
              </a:rPr>
              <a:t> 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354810" y="1299270"/>
            <a:ext cx="4032448" cy="2959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361950" algn="just">
              <a:lnSpc>
                <a:spcPct val="115000"/>
              </a:lnSpc>
            </a:pPr>
            <a:r>
              <a:rPr lang="ru-RU" b="1" i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libri"/>
                <a:cs typeface="Times New Roman"/>
              </a:rPr>
              <a:t>  Не </a:t>
            </a:r>
            <a:r>
              <a:rPr lang="ru-RU" b="1" i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libri"/>
                <a:cs typeface="Times New Roman"/>
              </a:rPr>
              <a:t>было таких сражений в истории Российской империи рубежа 18–19-го веков, где бы не проявил доблесть прославленный атаман Матвей Платов. Герой прошел путь от урядника до генерала и стал знаменитейшим предводителем казачьих войск. </a:t>
            </a:r>
            <a:r>
              <a:rPr lang="ru-RU" b="1" i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libri"/>
                <a:cs typeface="Times New Roman"/>
              </a:rPr>
              <a:t>   Основатель </a:t>
            </a:r>
            <a:r>
              <a:rPr lang="ru-RU" b="1" i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libri"/>
                <a:cs typeface="Times New Roman"/>
              </a:rPr>
              <a:t>города Новочеркасск</a:t>
            </a:r>
            <a:r>
              <a:rPr lang="ru-RU" b="1" i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libri"/>
                <a:cs typeface="Times New Roman"/>
              </a:rPr>
              <a:t>.</a:t>
            </a:r>
            <a:endParaRPr lang="ru-RU" sz="1600" b="1" i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ea typeface="Calibri"/>
              <a:cs typeface="Times New Roman"/>
            </a:endParaRPr>
          </a:p>
        </p:txBody>
      </p:sp>
      <p:pic>
        <p:nvPicPr>
          <p:cNvPr id="3075" name="Picture 3" descr="C:\Users\Библиотека\Desktop\= ПЛАТОВ\Картинки\1393515333_plato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803390"/>
            <a:ext cx="3801616" cy="4489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6353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8" name="Picture 4" descr="C:\Users\Библиотека\Desktop\Сыны донских степей\фон для презентации\1657273918_45-animeshka-org-p-workshop-background-foni-5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899592" y="4149080"/>
            <a:ext cx="75608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200" b="1" i="1" dirty="0" smtClean="0">
                <a:solidFill>
                  <a:srgbClr val="FF0000"/>
                </a:solidFill>
                <a:latin typeface="Cambria" pitchFamily="18" charset="0"/>
                <a:ea typeface="BatangChe" pitchFamily="49" charset="-127"/>
              </a:rPr>
              <a:t>      </a:t>
            </a:r>
            <a:endParaRPr lang="ru-RU" sz="4700" b="1" i="1" dirty="0">
              <a:solidFill>
                <a:srgbClr val="C00000"/>
              </a:solidFill>
              <a:latin typeface="Cambria" pitchFamily="18" charset="0"/>
              <a:ea typeface="BatangChe" pitchFamily="49" charset="-127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223628" y="1052736"/>
            <a:ext cx="6912768" cy="3513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1950" algn="just">
              <a:lnSpc>
                <a:spcPct val="115000"/>
              </a:lnSpc>
              <a:spcAft>
                <a:spcPts val="0"/>
              </a:spcAft>
            </a:pPr>
            <a:endParaRPr lang="ru-RU" sz="1600" b="1" i="1" dirty="0">
              <a:latin typeface="Cambria" pitchFamily="18" charset="0"/>
              <a:ea typeface="Calibri"/>
              <a:cs typeface="Times New Roman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31987" y="4581128"/>
            <a:ext cx="7092788" cy="1047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361950" algn="just">
              <a:lnSpc>
                <a:spcPct val="115000"/>
              </a:lnSpc>
            </a:pPr>
            <a:r>
              <a:rPr lang="ru-RU" b="1" i="1" dirty="0" smtClean="0">
                <a:solidFill>
                  <a:prstClr val="black"/>
                </a:solidFill>
                <a:latin typeface="Cambria" pitchFamily="18" charset="0"/>
                <a:ea typeface="Calibri"/>
                <a:cs typeface="Times New Roman"/>
              </a:rPr>
              <a:t>Матвей </a:t>
            </a:r>
            <a:r>
              <a:rPr lang="ru-RU" b="1" i="1" dirty="0">
                <a:solidFill>
                  <a:prstClr val="black"/>
                </a:solidFill>
                <a:latin typeface="Cambria" pitchFamily="18" charset="0"/>
                <a:ea typeface="Calibri"/>
                <a:cs typeface="Times New Roman"/>
              </a:rPr>
              <a:t>Платов родился 19 августа 1753 года в станице </a:t>
            </a:r>
            <a:r>
              <a:rPr lang="ru-RU" b="1" i="1" dirty="0" err="1">
                <a:solidFill>
                  <a:prstClr val="black"/>
                </a:solidFill>
                <a:latin typeface="Cambria" pitchFamily="18" charset="0"/>
                <a:ea typeface="Calibri"/>
                <a:cs typeface="Times New Roman"/>
              </a:rPr>
              <a:t>Старочеркасская</a:t>
            </a:r>
            <a:r>
              <a:rPr lang="ru-RU" b="1" i="1" dirty="0">
                <a:solidFill>
                  <a:prstClr val="black"/>
                </a:solidFill>
                <a:latin typeface="Cambria" pitchFamily="18" charset="0"/>
                <a:ea typeface="Calibri"/>
                <a:cs typeface="Times New Roman"/>
              </a:rPr>
              <a:t>, Ростовская область. </a:t>
            </a:r>
            <a:r>
              <a:rPr lang="ru-RU" b="1" i="1" dirty="0" smtClean="0">
                <a:solidFill>
                  <a:prstClr val="black"/>
                </a:solidFill>
                <a:latin typeface="Cambria" pitchFamily="18" charset="0"/>
                <a:ea typeface="Calibri"/>
                <a:cs typeface="Times New Roman"/>
              </a:rPr>
              <a:t>Являлся </a:t>
            </a:r>
            <a:r>
              <a:rPr lang="ru-RU" b="1" i="1" dirty="0">
                <a:solidFill>
                  <a:prstClr val="black"/>
                </a:solidFill>
                <a:latin typeface="Cambria" pitchFamily="18" charset="0"/>
                <a:ea typeface="Calibri"/>
                <a:cs typeface="Times New Roman"/>
              </a:rPr>
              <a:t>старшим сыном войскового старшины. </a:t>
            </a:r>
          </a:p>
        </p:txBody>
      </p:sp>
      <p:pic>
        <p:nvPicPr>
          <p:cNvPr id="1026" name="Picture 2" descr="C:\Users\Библиотека\Desktop\= ПЛАТОВ\shutterstock_184219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0089" y="766167"/>
            <a:ext cx="5668106" cy="367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6561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C:\Users\Библиотека\Desktop\Сыны донских степей\фон для презентации\1657273918_45-animeshka-org-p-workshop-background-foni-5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899592" y="4149080"/>
            <a:ext cx="75608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200" b="1" i="1" dirty="0" smtClean="0">
                <a:solidFill>
                  <a:srgbClr val="FF0000"/>
                </a:solidFill>
                <a:latin typeface="Cambria" pitchFamily="18" charset="0"/>
                <a:ea typeface="BatangChe" pitchFamily="49" charset="-127"/>
              </a:rPr>
              <a:t>      </a:t>
            </a:r>
            <a:endParaRPr lang="ru-RU" sz="4700" b="1" i="1" dirty="0">
              <a:solidFill>
                <a:srgbClr val="C00000"/>
              </a:solidFill>
              <a:latin typeface="Cambria" pitchFamily="18" charset="0"/>
              <a:ea typeface="BatangChe" pitchFamily="49" charset="-127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223628" y="1052736"/>
            <a:ext cx="6912768" cy="3513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1950" algn="just">
              <a:lnSpc>
                <a:spcPct val="115000"/>
              </a:lnSpc>
              <a:spcAft>
                <a:spcPts val="0"/>
              </a:spcAft>
            </a:pPr>
            <a:endParaRPr lang="ru-RU" sz="1600" b="1" i="1" dirty="0">
              <a:latin typeface="Cambria" pitchFamily="18" charset="0"/>
              <a:ea typeface="Calibri"/>
              <a:cs typeface="Times New Roman"/>
            </a:endParaRPr>
          </a:p>
        </p:txBody>
      </p:sp>
      <p:pic>
        <p:nvPicPr>
          <p:cNvPr id="5" name="Picture 2" descr="C:\Users\Библиотека\Desktop\= ПЛАТОВ\Картинки\церковь Петра и Павла в Старочеркасской, где был крещен Матвей Платов.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836712"/>
            <a:ext cx="6408712" cy="4601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719572" y="5500498"/>
            <a:ext cx="777686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i="1" dirty="0">
                <a:solidFill>
                  <a:srgbClr val="8C4306"/>
                </a:solidFill>
                <a:latin typeface="Cambria" pitchFamily="18" charset="0"/>
                <a:ea typeface="Calibri"/>
                <a:cs typeface="Times New Roman"/>
              </a:rPr>
              <a:t>Ц</a:t>
            </a:r>
            <a:r>
              <a:rPr lang="ru-RU" sz="1600" b="1" i="1" dirty="0" smtClean="0">
                <a:solidFill>
                  <a:srgbClr val="8C4306"/>
                </a:solidFill>
                <a:latin typeface="Cambria" pitchFamily="18" charset="0"/>
                <a:ea typeface="Calibri"/>
                <a:cs typeface="Times New Roman"/>
              </a:rPr>
              <a:t>ерковь </a:t>
            </a:r>
            <a:r>
              <a:rPr lang="ru-RU" sz="1600" b="1" i="1" dirty="0">
                <a:solidFill>
                  <a:srgbClr val="8C4306"/>
                </a:solidFill>
                <a:latin typeface="Cambria" pitchFamily="18" charset="0"/>
                <a:ea typeface="Calibri"/>
                <a:cs typeface="Times New Roman"/>
              </a:rPr>
              <a:t>Петра и Павла в </a:t>
            </a:r>
            <a:r>
              <a:rPr lang="ru-RU" sz="1600" b="1" i="1" dirty="0" err="1">
                <a:solidFill>
                  <a:srgbClr val="8C4306"/>
                </a:solidFill>
                <a:latin typeface="Cambria" pitchFamily="18" charset="0"/>
                <a:ea typeface="Calibri"/>
                <a:cs typeface="Times New Roman"/>
              </a:rPr>
              <a:t>Старочеркасской</a:t>
            </a:r>
            <a:r>
              <a:rPr lang="ru-RU" sz="1600" b="1" i="1" dirty="0">
                <a:solidFill>
                  <a:srgbClr val="8C4306"/>
                </a:solidFill>
                <a:latin typeface="Cambria" pitchFamily="18" charset="0"/>
                <a:ea typeface="Calibri"/>
                <a:cs typeface="Times New Roman"/>
              </a:rPr>
              <a:t>, где был крещен Матвей </a:t>
            </a:r>
            <a:r>
              <a:rPr lang="ru-RU" sz="1600" b="1" i="1" dirty="0" smtClean="0">
                <a:solidFill>
                  <a:srgbClr val="8C4306"/>
                </a:solidFill>
                <a:latin typeface="Cambria" pitchFamily="18" charset="0"/>
                <a:ea typeface="Calibri"/>
                <a:cs typeface="Times New Roman"/>
              </a:rPr>
              <a:t>Платов </a:t>
            </a:r>
            <a:endParaRPr lang="ru-RU" sz="1600" dirty="0">
              <a:solidFill>
                <a:srgbClr val="8C430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871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C:\Users\Библиотека\Desktop\Сыны донских степей\фон для презентации\1657273918_45-animeshka-org-p-workshop-background-foni-5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899592" y="4149080"/>
            <a:ext cx="75608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200" b="1" i="1" dirty="0" smtClean="0">
                <a:solidFill>
                  <a:srgbClr val="FF0000"/>
                </a:solidFill>
                <a:latin typeface="Cambria" pitchFamily="18" charset="0"/>
                <a:ea typeface="BatangChe" pitchFamily="49" charset="-127"/>
              </a:rPr>
              <a:t>      </a:t>
            </a:r>
            <a:endParaRPr lang="ru-RU" sz="4700" b="1" i="1" dirty="0">
              <a:solidFill>
                <a:srgbClr val="C00000"/>
              </a:solidFill>
              <a:latin typeface="Cambria" pitchFamily="18" charset="0"/>
              <a:ea typeface="BatangChe" pitchFamily="49" charset="-127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223628" y="1052736"/>
            <a:ext cx="6912768" cy="3513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1950" algn="just">
              <a:lnSpc>
                <a:spcPct val="115000"/>
              </a:lnSpc>
              <a:spcAft>
                <a:spcPts val="0"/>
              </a:spcAft>
            </a:pPr>
            <a:endParaRPr lang="ru-RU" sz="1600" b="1" i="1" dirty="0">
              <a:latin typeface="Cambria" pitchFamily="18" charset="0"/>
              <a:ea typeface="Calibri"/>
              <a:cs typeface="Times New Roman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223628" y="5229200"/>
            <a:ext cx="6912768" cy="3837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361950" algn="just">
              <a:lnSpc>
                <a:spcPct val="115000"/>
              </a:lnSpc>
            </a:pPr>
            <a:r>
              <a:rPr lang="ru-RU" b="1" i="1" dirty="0" smtClean="0">
                <a:solidFill>
                  <a:srgbClr val="8C43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libri"/>
                <a:cs typeface="Times New Roman"/>
              </a:rPr>
              <a:t>Свято - Донской </a:t>
            </a:r>
            <a:r>
              <a:rPr lang="ru-RU" b="1" i="1" dirty="0" err="1" smtClean="0">
                <a:solidFill>
                  <a:srgbClr val="8C43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libri"/>
                <a:cs typeface="Times New Roman"/>
              </a:rPr>
              <a:t>Старочеркасский</a:t>
            </a:r>
            <a:r>
              <a:rPr lang="ru-RU" b="1" i="1" dirty="0" smtClean="0">
                <a:solidFill>
                  <a:srgbClr val="8C43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libri"/>
                <a:cs typeface="Times New Roman"/>
              </a:rPr>
              <a:t> мужской монастырь</a:t>
            </a:r>
            <a:endParaRPr lang="ru-RU" sz="1600" b="1" i="1" dirty="0">
              <a:solidFill>
                <a:srgbClr val="8C430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ea typeface="Calibri"/>
              <a:cs typeface="Times New Roman"/>
            </a:endParaRPr>
          </a:p>
        </p:txBody>
      </p:sp>
      <p:pic>
        <p:nvPicPr>
          <p:cNvPr id="2050" name="Picture 2" descr="C:\Users\Библиотека\Desktop\= ПЛАТОВ\Картинки\abf835b6-0733-11e8-b437-f49fd6e4bd8a_origina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628" y="908720"/>
            <a:ext cx="7092788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1946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C:\Users\Библиотека\Desktop\Сыны донских степей\фон для презентации\1657273918_45-animeshka-org-p-workshop-background-foni-5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899592" y="4149080"/>
            <a:ext cx="75608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200" b="1" i="1" dirty="0" smtClean="0">
                <a:solidFill>
                  <a:srgbClr val="FF0000"/>
                </a:solidFill>
                <a:latin typeface="Cambria" pitchFamily="18" charset="0"/>
                <a:ea typeface="BatangChe" pitchFamily="49" charset="-127"/>
              </a:rPr>
              <a:t>      </a:t>
            </a:r>
            <a:endParaRPr lang="ru-RU" sz="4700" b="1" i="1" dirty="0">
              <a:solidFill>
                <a:srgbClr val="C00000"/>
              </a:solidFill>
              <a:latin typeface="Cambria" pitchFamily="18" charset="0"/>
              <a:ea typeface="BatangChe" pitchFamily="49" charset="-127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223628" y="1052736"/>
            <a:ext cx="6912768" cy="3513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1950" algn="just">
              <a:lnSpc>
                <a:spcPct val="115000"/>
              </a:lnSpc>
              <a:spcAft>
                <a:spcPts val="0"/>
              </a:spcAft>
            </a:pPr>
            <a:endParaRPr lang="ru-RU" sz="1600" b="1" i="1" dirty="0">
              <a:latin typeface="Cambria" pitchFamily="18" charset="0"/>
              <a:ea typeface="Calibri"/>
              <a:cs typeface="Times New Roman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475656" y="1052736"/>
            <a:ext cx="6660740" cy="39149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361950" algn="just">
              <a:lnSpc>
                <a:spcPct val="115000"/>
              </a:lnSpc>
            </a:pPr>
            <a:r>
              <a:rPr lang="ru-RU" b="1" i="1" dirty="0">
                <a:solidFill>
                  <a:prstClr val="black"/>
                </a:solidFill>
                <a:latin typeface="Cambria" pitchFamily="18" charset="0"/>
                <a:ea typeface="Calibri"/>
                <a:cs typeface="Times New Roman"/>
              </a:rPr>
              <a:t>В 1766 году поступил на службу в Войсковую канцелярию в чине урядника, а 4 декабря 1769 года получил чин есаула.</a:t>
            </a:r>
          </a:p>
          <a:p>
            <a:pPr lvl="0" indent="361950" algn="just">
              <a:lnSpc>
                <a:spcPct val="115000"/>
              </a:lnSpc>
            </a:pPr>
            <a:r>
              <a:rPr lang="ru-RU" b="1" i="1" dirty="0" smtClean="0">
                <a:solidFill>
                  <a:prstClr val="black"/>
                </a:solidFill>
                <a:latin typeface="Cambria" pitchFamily="18" charset="0"/>
                <a:ea typeface="Calibri"/>
                <a:cs typeface="Times New Roman"/>
              </a:rPr>
              <a:t>В </a:t>
            </a:r>
            <a:r>
              <a:rPr lang="ru-RU" b="1" i="1" dirty="0">
                <a:solidFill>
                  <a:prstClr val="black"/>
                </a:solidFill>
                <a:latin typeface="Cambria" pitchFamily="18" charset="0"/>
                <a:ea typeface="Calibri"/>
                <a:cs typeface="Times New Roman"/>
              </a:rPr>
              <a:t>1771 году Платов отличился при атаке и взятии </a:t>
            </a:r>
            <a:r>
              <a:rPr lang="ru-RU" b="1" i="1" dirty="0" err="1">
                <a:solidFill>
                  <a:prstClr val="black"/>
                </a:solidFill>
                <a:latin typeface="Cambria" pitchFamily="18" charset="0"/>
                <a:ea typeface="Calibri"/>
                <a:cs typeface="Times New Roman"/>
              </a:rPr>
              <a:t>Перекопской</a:t>
            </a:r>
            <a:r>
              <a:rPr lang="ru-RU" b="1" i="1" dirty="0">
                <a:solidFill>
                  <a:prstClr val="black"/>
                </a:solidFill>
                <a:latin typeface="Cambria" pitchFamily="18" charset="0"/>
                <a:ea typeface="Calibri"/>
                <a:cs typeface="Times New Roman"/>
              </a:rPr>
              <a:t> линии и </a:t>
            </a:r>
            <a:r>
              <a:rPr lang="ru-RU" b="1" i="1" dirty="0" err="1">
                <a:solidFill>
                  <a:prstClr val="black"/>
                </a:solidFill>
                <a:latin typeface="Cambria" pitchFamily="18" charset="0"/>
                <a:ea typeface="Calibri"/>
                <a:cs typeface="Times New Roman"/>
              </a:rPr>
              <a:t>Кинбурна</a:t>
            </a:r>
            <a:r>
              <a:rPr lang="ru-RU" b="1" i="1" dirty="0">
                <a:solidFill>
                  <a:prstClr val="black"/>
                </a:solidFill>
                <a:latin typeface="Cambria" pitchFamily="18" charset="0"/>
                <a:ea typeface="Calibri"/>
                <a:cs typeface="Times New Roman"/>
              </a:rPr>
              <a:t>. С 1772 года командовал казачьим полком. В 1774 году воевал против горцев на Кубани. Командовал казаками в бою 3 апреля на реке </a:t>
            </a:r>
            <a:r>
              <a:rPr lang="ru-RU" b="1" i="1" dirty="0" err="1">
                <a:solidFill>
                  <a:prstClr val="black"/>
                </a:solidFill>
                <a:latin typeface="Cambria" pitchFamily="18" charset="0"/>
                <a:ea typeface="Calibri"/>
                <a:cs typeface="Times New Roman"/>
              </a:rPr>
              <a:t>Калалы</a:t>
            </a:r>
            <a:r>
              <a:rPr lang="ru-RU" b="1" i="1" dirty="0">
                <a:solidFill>
                  <a:prstClr val="black"/>
                </a:solidFill>
                <a:latin typeface="Cambria" pitchFamily="18" charset="0"/>
                <a:ea typeface="Calibri"/>
                <a:cs typeface="Times New Roman"/>
              </a:rPr>
              <a:t>. Два казачьих полка, общим числом тысяча, дали отпор войску крымского хана </a:t>
            </a:r>
            <a:r>
              <a:rPr lang="ru-RU" b="1" i="1" dirty="0" err="1">
                <a:solidFill>
                  <a:prstClr val="black"/>
                </a:solidFill>
                <a:latin typeface="Cambria" pitchFamily="18" charset="0"/>
                <a:ea typeface="Calibri"/>
                <a:cs typeface="Times New Roman"/>
              </a:rPr>
              <a:t>Девлет-Гирея</a:t>
            </a:r>
            <a:r>
              <a:rPr lang="ru-RU" b="1" i="1" dirty="0">
                <a:solidFill>
                  <a:prstClr val="black"/>
                </a:solidFill>
                <a:latin typeface="Cambria" pitchFamily="18" charset="0"/>
                <a:ea typeface="Calibri"/>
                <a:cs typeface="Times New Roman"/>
              </a:rPr>
              <a:t>, не менее чем в двадцать раз превосходившему их по численности. В 1775 году во главе своего полка принял участие в разгроме </a:t>
            </a:r>
            <a:r>
              <a:rPr lang="ru-RU" b="1" i="1" dirty="0" err="1">
                <a:solidFill>
                  <a:prstClr val="black"/>
                </a:solidFill>
                <a:latin typeface="Cambria" pitchFamily="18" charset="0"/>
                <a:ea typeface="Calibri"/>
                <a:cs typeface="Times New Roman"/>
              </a:rPr>
              <a:t>пугачевцев</a:t>
            </a:r>
            <a:r>
              <a:rPr lang="ru-RU" b="1" i="1" dirty="0">
                <a:solidFill>
                  <a:prstClr val="black"/>
                </a:solidFill>
                <a:latin typeface="Cambria" pitchFamily="18" charset="0"/>
                <a:ea typeface="Calibri"/>
                <a:cs typeface="Times New Roman"/>
              </a:rPr>
              <a:t>.</a:t>
            </a:r>
            <a:endParaRPr lang="ru-RU" sz="1600" b="1" i="1" dirty="0">
              <a:solidFill>
                <a:prstClr val="black"/>
              </a:solidFill>
              <a:latin typeface="Cambria" pitchFamily="18" charset="0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93612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8" name="Picture 4" descr="C:\Users\Библиотека\Desktop\Сыны донских степей\фон для презентации\1657273918_45-animeshka-org-p-workshop-background-foni-5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899592" y="4149080"/>
            <a:ext cx="75608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200" b="1" i="1" dirty="0" smtClean="0">
                <a:solidFill>
                  <a:srgbClr val="FF0000"/>
                </a:solidFill>
                <a:latin typeface="Cambria" pitchFamily="18" charset="0"/>
                <a:ea typeface="BatangChe" pitchFamily="49" charset="-127"/>
              </a:rPr>
              <a:t>      </a:t>
            </a:r>
            <a:endParaRPr lang="ru-RU" sz="4700" b="1" i="1" dirty="0">
              <a:solidFill>
                <a:srgbClr val="C00000"/>
              </a:solidFill>
              <a:latin typeface="Cambria" pitchFamily="18" charset="0"/>
              <a:ea typeface="BatangChe" pitchFamily="49" charset="-127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223628" y="1052736"/>
            <a:ext cx="6912768" cy="3513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1950" algn="just">
              <a:lnSpc>
                <a:spcPct val="115000"/>
              </a:lnSpc>
              <a:spcAft>
                <a:spcPts val="0"/>
              </a:spcAft>
            </a:pPr>
            <a:endParaRPr lang="ru-RU" sz="1600" b="1" i="1" dirty="0">
              <a:latin typeface="Cambria" pitchFamily="18" charset="0"/>
              <a:ea typeface="Calibri"/>
              <a:cs typeface="Times New Roman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223627" y="1090536"/>
            <a:ext cx="7020781" cy="4531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361950" algn="just">
              <a:lnSpc>
                <a:spcPct val="115000"/>
              </a:lnSpc>
            </a:pPr>
            <a:r>
              <a:rPr lang="ru-RU" b="1" i="1" dirty="0" smtClean="0">
                <a:solidFill>
                  <a:prstClr val="black"/>
                </a:solidFill>
                <a:latin typeface="Cambria" pitchFamily="18" charset="0"/>
                <a:ea typeface="Calibri"/>
                <a:cs typeface="Times New Roman"/>
              </a:rPr>
              <a:t>С 1782 </a:t>
            </a:r>
            <a:r>
              <a:rPr lang="ru-RU" b="1" i="1" dirty="0">
                <a:solidFill>
                  <a:prstClr val="black"/>
                </a:solidFill>
                <a:latin typeface="Cambria" pitchFamily="18" charset="0"/>
                <a:ea typeface="Calibri"/>
                <a:cs typeface="Times New Roman"/>
              </a:rPr>
              <a:t>по 1783 год Матвей Платов сражался с ногайцами на Кубани. В 1784 году участвовал в подавлении восстаний чеченцев и лезгин. В 1788 году отличился при штурме Очакова, а в 1789 году - в сражении под </a:t>
            </a:r>
            <a:r>
              <a:rPr lang="ru-RU" b="1" i="1" dirty="0" err="1">
                <a:solidFill>
                  <a:prstClr val="black"/>
                </a:solidFill>
                <a:latin typeface="Cambria" pitchFamily="18" charset="0"/>
                <a:ea typeface="Calibri"/>
                <a:cs typeface="Times New Roman"/>
              </a:rPr>
              <a:t>Каушанами</a:t>
            </a:r>
            <a:r>
              <a:rPr lang="ru-RU" b="1" i="1" dirty="0">
                <a:solidFill>
                  <a:prstClr val="black"/>
                </a:solidFill>
                <a:latin typeface="Cambria" pitchFamily="18" charset="0"/>
                <a:ea typeface="Calibri"/>
                <a:cs typeface="Times New Roman"/>
              </a:rPr>
              <a:t> при взятии </a:t>
            </a:r>
            <a:r>
              <a:rPr lang="ru-RU" b="1" i="1" dirty="0" err="1">
                <a:solidFill>
                  <a:prstClr val="black"/>
                </a:solidFill>
                <a:latin typeface="Cambria" pitchFamily="18" charset="0"/>
                <a:ea typeface="Calibri"/>
                <a:cs typeface="Times New Roman"/>
              </a:rPr>
              <a:t>Аккермана</a:t>
            </a:r>
            <a:r>
              <a:rPr lang="ru-RU" b="1" i="1" dirty="0">
                <a:solidFill>
                  <a:prstClr val="black"/>
                </a:solidFill>
                <a:latin typeface="Cambria" pitchFamily="18" charset="0"/>
                <a:ea typeface="Calibri"/>
                <a:cs typeface="Times New Roman"/>
              </a:rPr>
              <a:t> и Бендер. Во время штурма Измаила возглавил 5-ю колонну. С 1790 года являлся атаманом Екатеринославского и </a:t>
            </a:r>
            <a:r>
              <a:rPr lang="ru-RU" b="1" i="1" dirty="0" err="1">
                <a:solidFill>
                  <a:prstClr val="black"/>
                </a:solidFill>
                <a:latin typeface="Cambria" pitchFamily="18" charset="0"/>
                <a:ea typeface="Calibri"/>
                <a:cs typeface="Times New Roman"/>
              </a:rPr>
              <a:t>Чугуевского</a:t>
            </a:r>
            <a:r>
              <a:rPr lang="ru-RU" b="1" i="1" dirty="0">
                <a:solidFill>
                  <a:prstClr val="black"/>
                </a:solidFill>
                <a:latin typeface="Cambria" pitchFamily="18" charset="0"/>
                <a:ea typeface="Calibri"/>
                <a:cs typeface="Times New Roman"/>
              </a:rPr>
              <a:t> казачьих войск. Через три года, 1 января 1793 года произведен в генерал-майоры</a:t>
            </a:r>
            <a:r>
              <a:rPr lang="ru-RU" b="1" i="1" dirty="0" smtClean="0">
                <a:solidFill>
                  <a:prstClr val="black"/>
                </a:solidFill>
                <a:latin typeface="Cambria" pitchFamily="18" charset="0"/>
                <a:ea typeface="Calibri"/>
                <a:cs typeface="Times New Roman"/>
              </a:rPr>
              <a:t>.</a:t>
            </a:r>
            <a:endParaRPr lang="ru-RU" b="1" i="1" dirty="0">
              <a:solidFill>
                <a:prstClr val="black"/>
              </a:solidFill>
              <a:latin typeface="Cambria" pitchFamily="18" charset="0"/>
              <a:ea typeface="Calibri"/>
              <a:cs typeface="Times New Roman"/>
            </a:endParaRPr>
          </a:p>
          <a:p>
            <a:pPr lvl="0" indent="361950" algn="just">
              <a:lnSpc>
                <a:spcPct val="115000"/>
              </a:lnSpc>
            </a:pPr>
            <a:r>
              <a:rPr lang="ru-RU" b="1" i="1" dirty="0">
                <a:solidFill>
                  <a:prstClr val="black"/>
                </a:solidFill>
                <a:latin typeface="Cambria" pitchFamily="18" charset="0"/>
                <a:ea typeface="Calibri"/>
                <a:cs typeface="Times New Roman"/>
              </a:rPr>
              <a:t>В 1796 году Матвей Иванович участвовал в персидском походе. После того как указом из Петербурга поход внезапно отменен, ослушавшись Высочайшего повеления, остался со своим полком охранять штаб командующего генерал-аншефа графа Валериана Зубова, которому грозил персидский плен. </a:t>
            </a:r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8786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1622</TotalTime>
  <Words>2272</Words>
  <Application>Microsoft Office PowerPoint</Application>
  <PresentationFormat>Экран (4:3)</PresentationFormat>
  <Paragraphs>135</Paragraphs>
  <Slides>39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0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Библиотека</dc:creator>
  <cp:lastModifiedBy>Библиотека</cp:lastModifiedBy>
  <cp:revision>156</cp:revision>
  <dcterms:created xsi:type="dcterms:W3CDTF">2022-11-16T10:25:27Z</dcterms:created>
  <dcterms:modified xsi:type="dcterms:W3CDTF">2023-01-24T10:27:36Z</dcterms:modified>
</cp:coreProperties>
</file>